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55" r:id="rId3"/>
    <p:sldId id="334" r:id="rId4"/>
    <p:sldId id="389" r:id="rId5"/>
    <p:sldId id="392" r:id="rId6"/>
    <p:sldId id="393" r:id="rId7"/>
    <p:sldId id="356" r:id="rId8"/>
    <p:sldId id="368" r:id="rId9"/>
    <p:sldId id="344" r:id="rId10"/>
    <p:sldId id="385" r:id="rId11"/>
    <p:sldId id="373" r:id="rId12"/>
    <p:sldId id="371" r:id="rId13"/>
    <p:sldId id="383" r:id="rId14"/>
    <p:sldId id="398" r:id="rId15"/>
    <p:sldId id="380" r:id="rId16"/>
    <p:sldId id="382" r:id="rId17"/>
    <p:sldId id="346" r:id="rId18"/>
    <p:sldId id="410" r:id="rId19"/>
    <p:sldId id="408" r:id="rId20"/>
    <p:sldId id="419" r:id="rId21"/>
    <p:sldId id="359" r:id="rId22"/>
    <p:sldId id="387" r:id="rId23"/>
    <p:sldId id="396" r:id="rId24"/>
    <p:sldId id="411" r:id="rId25"/>
    <p:sldId id="413" r:id="rId26"/>
    <p:sldId id="414" r:id="rId27"/>
    <p:sldId id="416" r:id="rId28"/>
    <p:sldId id="415" r:id="rId29"/>
    <p:sldId id="347" r:id="rId30"/>
    <p:sldId id="406" r:id="rId31"/>
    <p:sldId id="407" r:id="rId32"/>
    <p:sldId id="417" r:id="rId33"/>
    <p:sldId id="41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00CCFF"/>
    <a:srgbClr val="FF6600"/>
    <a:srgbClr val="CC3399"/>
    <a:srgbClr val="FF0066"/>
    <a:srgbClr val="33CCCC"/>
    <a:srgbClr val="FF66CC"/>
    <a:srgbClr val="FF99CC"/>
    <a:srgbClr val="FF99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0420" autoAdjust="0"/>
  </p:normalViewPr>
  <p:slideViewPr>
    <p:cSldViewPr>
      <p:cViewPr varScale="1">
        <p:scale>
          <a:sx n="78" d="100"/>
          <a:sy n="78" d="100"/>
        </p:scale>
        <p:origin x="-9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atternizer\Desktop\COMECAP%20Talk\Fresno_Feb2006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atternizer\Desktop\COMECAP%20Talk\Fresno_Feb200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Sheet2!$M$1</c:f>
              <c:strCache>
                <c:ptCount val="1"/>
                <c:pt idx="0">
                  <c:v>AOD(500)</c:v>
                </c:pt>
              </c:strCache>
            </c:strRef>
          </c:tx>
          <c:spPr>
            <a:ln>
              <a:solidFill>
                <a:srgbClr val="00CC99"/>
              </a:solidFill>
            </a:ln>
          </c:spPr>
          <c:marker>
            <c:symbol val="square"/>
            <c:size val="7"/>
            <c:spPr>
              <a:solidFill>
                <a:srgbClr val="00CC99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Sheet2!$M$2:$M$8</c:f>
              <c:numCache>
                <c:formatCode>General</c:formatCode>
                <c:ptCount val="7"/>
                <c:pt idx="0">
                  <c:v>0.19781799999999999</c:v>
                </c:pt>
                <c:pt idx="1">
                  <c:v>0.22937199999999999</c:v>
                </c:pt>
                <c:pt idx="2">
                  <c:v>0.306481</c:v>
                </c:pt>
                <c:pt idx="3">
                  <c:v>0.295734</c:v>
                </c:pt>
                <c:pt idx="4">
                  <c:v>0.41850100000000001</c:v>
                </c:pt>
                <c:pt idx="5">
                  <c:v>0.38094899999999998</c:v>
                </c:pt>
                <c:pt idx="6">
                  <c:v>0.27887000000000001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Sheet2!$N$1</c:f>
              <c:strCache>
                <c:ptCount val="1"/>
                <c:pt idx="0">
                  <c:v>H2O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diamond"/>
            <c:size val="7"/>
            <c:spPr>
              <a:solidFill>
                <a:srgbClr val="00B050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Sheet2!$N$2:$N$8</c:f>
              <c:numCache>
                <c:formatCode>General</c:formatCode>
                <c:ptCount val="7"/>
                <c:pt idx="0">
                  <c:v>0.67126399999999997</c:v>
                </c:pt>
                <c:pt idx="1">
                  <c:v>0.71802299999999997</c:v>
                </c:pt>
                <c:pt idx="2">
                  <c:v>0.81694900000000004</c:v>
                </c:pt>
                <c:pt idx="3">
                  <c:v>1.244982</c:v>
                </c:pt>
                <c:pt idx="4">
                  <c:v>1.5430189999999999</c:v>
                </c:pt>
                <c:pt idx="5">
                  <c:v>1.340883</c:v>
                </c:pt>
                <c:pt idx="6">
                  <c:v>1.3590990000000001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Sheet2!$O$1</c:f>
              <c:strCache>
                <c:ptCount val="1"/>
                <c:pt idx="0">
                  <c:v>AE</c:v>
                </c:pt>
              </c:strCache>
            </c:strRef>
          </c:tx>
          <c:spPr>
            <a:ln>
              <a:solidFill>
                <a:srgbClr val="66FF33"/>
              </a:solidFill>
            </a:ln>
          </c:spPr>
          <c:marker>
            <c:symbol val="triangle"/>
            <c:size val="7"/>
            <c:spPr>
              <a:solidFill>
                <a:srgbClr val="66FF33"/>
              </a:solidFill>
              <a:ln>
                <a:solidFill>
                  <a:schemeClr val="tx1"/>
                </a:solidFill>
              </a:ln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Sheet2!$O$2:$O$8</c:f>
              <c:numCache>
                <c:formatCode>General</c:formatCode>
                <c:ptCount val="7"/>
                <c:pt idx="0">
                  <c:v>1.4277310000000001</c:v>
                </c:pt>
                <c:pt idx="1">
                  <c:v>1.179629</c:v>
                </c:pt>
                <c:pt idx="2">
                  <c:v>1.2195100000000001</c:v>
                </c:pt>
                <c:pt idx="3">
                  <c:v>1.1469240000000001</c:v>
                </c:pt>
                <c:pt idx="4">
                  <c:v>0.97492199999999996</c:v>
                </c:pt>
                <c:pt idx="5">
                  <c:v>1.570594</c:v>
                </c:pt>
                <c:pt idx="6">
                  <c:v>1.5324850000000001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338176"/>
        <c:axId val="104340096"/>
      </c:lineChart>
      <c:dateAx>
        <c:axId val="104338176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crossAx val="104340096"/>
        <c:crosses val="autoZero"/>
        <c:auto val="1"/>
        <c:lblOffset val="100"/>
        <c:baseTimeUnit val="days"/>
      </c:dateAx>
      <c:valAx>
        <c:axId val="1043400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3381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3"/>
          <c:order val="0"/>
          <c:tx>
            <c:strRef>
              <c:f>Sheet2!$P$1</c:f>
              <c:strCache>
                <c:ptCount val="1"/>
                <c:pt idx="0">
                  <c:v>DU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circle"/>
            <c:size val="7"/>
            <c:spPr>
              <a:solidFill>
                <a:srgbClr val="FFC000"/>
              </a:solidFill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Sheet2!$P$2:$P$8</c:f>
              <c:numCache>
                <c:formatCode>General</c:formatCode>
                <c:ptCount val="7"/>
                <c:pt idx="0">
                  <c:v>55.319072636316363</c:v>
                </c:pt>
                <c:pt idx="1">
                  <c:v>54.445542960936237</c:v>
                </c:pt>
                <c:pt idx="2">
                  <c:v>55.493568882690219</c:v>
                </c:pt>
                <c:pt idx="3">
                  <c:v>55.097187984031059</c:v>
                </c:pt>
                <c:pt idx="4">
                  <c:v>49.471573946961286</c:v>
                </c:pt>
                <c:pt idx="5">
                  <c:v>53.106706967134713</c:v>
                </c:pt>
                <c:pt idx="6">
                  <c:v>52.873377671595534</c:v>
                </c:pt>
              </c:numCache>
            </c:numRef>
          </c:val>
          <c:smooth val="0"/>
        </c:ser>
        <c:ser>
          <c:idx val="4"/>
          <c:order val="1"/>
          <c:tx>
            <c:strRef>
              <c:f>Sheet2!$Q$1</c:f>
              <c:strCache>
                <c:ptCount val="1"/>
                <c:pt idx="0">
                  <c:v>SS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circle"/>
            <c:size val="7"/>
            <c:spPr>
              <a:solidFill>
                <a:srgbClr val="00B0F0"/>
              </a:solidFill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Sheet2!$Q$2:$Q$8</c:f>
              <c:numCache>
                <c:formatCode>General</c:formatCode>
                <c:ptCount val="7"/>
                <c:pt idx="0">
                  <c:v>1.1995481522655143</c:v>
                </c:pt>
                <c:pt idx="1">
                  <c:v>0.83461706481502762</c:v>
                </c:pt>
                <c:pt idx="2">
                  <c:v>0.76597817183591232</c:v>
                </c:pt>
                <c:pt idx="3">
                  <c:v>1.156220685442527</c:v>
                </c:pt>
                <c:pt idx="4">
                  <c:v>1.7977381185853438</c:v>
                </c:pt>
                <c:pt idx="5">
                  <c:v>1.7408271798599686</c:v>
                </c:pt>
                <c:pt idx="6">
                  <c:v>2.0694776263963321</c:v>
                </c:pt>
              </c:numCache>
            </c:numRef>
          </c:val>
          <c:smooth val="0"/>
        </c:ser>
        <c:ser>
          <c:idx val="5"/>
          <c:order val="2"/>
          <c:tx>
            <c:strRef>
              <c:f>Sheet2!$R$1</c:f>
              <c:strCache>
                <c:ptCount val="1"/>
                <c:pt idx="0">
                  <c:v>SU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Sheet2!$R$2:$R$8</c:f>
              <c:numCache>
                <c:formatCode>General</c:formatCode>
                <c:ptCount val="7"/>
                <c:pt idx="0">
                  <c:v>26.510193469724406</c:v>
                </c:pt>
                <c:pt idx="1">
                  <c:v>24.495895891292854</c:v>
                </c:pt>
                <c:pt idx="2">
                  <c:v>23.320271855836705</c:v>
                </c:pt>
                <c:pt idx="3">
                  <c:v>23.739610375444485</c:v>
                </c:pt>
                <c:pt idx="4">
                  <c:v>27.541347976727465</c:v>
                </c:pt>
                <c:pt idx="5">
                  <c:v>26.703523740291537</c:v>
                </c:pt>
                <c:pt idx="6">
                  <c:v>27.351972622199266</c:v>
                </c:pt>
              </c:numCache>
            </c:numRef>
          </c:val>
          <c:smooth val="0"/>
        </c:ser>
        <c:ser>
          <c:idx val="6"/>
          <c:order val="3"/>
          <c:tx>
            <c:strRef>
              <c:f>Sheet2!$S$1</c:f>
              <c:strCache>
                <c:ptCount val="1"/>
                <c:pt idx="0">
                  <c:v>OC+BC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circle"/>
            <c:size val="7"/>
            <c:spPr>
              <a:solidFill>
                <a:schemeClr val="tx1"/>
              </a:solidFill>
            </c:spPr>
          </c:marker>
          <c:cat>
            <c:numRef>
              <c:f>Sheet2!$A$2:$A$8</c:f>
              <c:numCache>
                <c:formatCode>d\-mmm\-yy</c:formatCode>
                <c:ptCount val="7"/>
                <c:pt idx="0">
                  <c:v>38756</c:v>
                </c:pt>
                <c:pt idx="1">
                  <c:v>38757</c:v>
                </c:pt>
                <c:pt idx="2">
                  <c:v>38758</c:v>
                </c:pt>
                <c:pt idx="3">
                  <c:v>38759</c:v>
                </c:pt>
                <c:pt idx="4">
                  <c:v>38760</c:v>
                </c:pt>
                <c:pt idx="5">
                  <c:v>38761</c:v>
                </c:pt>
                <c:pt idx="6">
                  <c:v>38762</c:v>
                </c:pt>
              </c:numCache>
            </c:numRef>
          </c:cat>
          <c:val>
            <c:numRef>
              <c:f>Sheet2!$S$2:$S$8</c:f>
              <c:numCache>
                <c:formatCode>General</c:formatCode>
                <c:ptCount val="7"/>
                <c:pt idx="0">
                  <c:v>16.971185741693709</c:v>
                </c:pt>
                <c:pt idx="1">
                  <c:v>20.223944082955878</c:v>
                </c:pt>
                <c:pt idx="2">
                  <c:v>20.420181089637154</c:v>
                </c:pt>
                <c:pt idx="3">
                  <c:v>20.006980955081914</c:v>
                </c:pt>
                <c:pt idx="4">
                  <c:v>21.18933995772592</c:v>
                </c:pt>
                <c:pt idx="5">
                  <c:v>18.448942112713777</c:v>
                </c:pt>
                <c:pt idx="6">
                  <c:v>17.705172079808872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395136"/>
        <c:axId val="104397056"/>
      </c:lineChart>
      <c:dateAx>
        <c:axId val="104395136"/>
        <c:scaling>
          <c:orientation val="minMax"/>
        </c:scaling>
        <c:delete val="0"/>
        <c:axPos val="b"/>
        <c:numFmt formatCode="d\-mmm\-yy" sourceLinked="1"/>
        <c:majorTickMark val="out"/>
        <c:minorTickMark val="none"/>
        <c:tickLblPos val="nextTo"/>
        <c:crossAx val="104397056"/>
        <c:crosses val="autoZero"/>
        <c:auto val="1"/>
        <c:lblOffset val="100"/>
        <c:baseTimeUnit val="days"/>
      </c:dateAx>
      <c:valAx>
        <c:axId val="1043970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43951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0.13324</cdr:x>
      <cdr:y>0.02322</cdr:y>
    </cdr:from>
    <cdr:to>
      <cdr:x>0.56264</cdr:x>
      <cdr:y>1</cdr:y>
    </cdr:to>
    <cdr:sp macro="" textlink="">
      <cdr:nvSpPr>
        <cdr:cNvPr id="2" name="Rounded Rectangle 1"/>
        <cdr:cNvSpPr/>
      </cdr:nvSpPr>
      <cdr:spPr>
        <a:xfrm xmlns:a="http://schemas.openxmlformats.org/drawingml/2006/main">
          <a:off x="591118" y="60043"/>
          <a:ext cx="1905000" cy="252583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38100">
          <a:solidFill>
            <a:srgbClr val="0066FF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l-G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A2FC1-BE6F-46FD-9934-1A8374E46A8A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CE8FC-04B2-4DDE-976D-50682E80A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6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estimates in 2011 relative to 1750 and aggregated uncertainties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main drivers of climate change. Values are global average radiative forcing (RF15) partitioned according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emitted compounds or processes that result in a combination of drivers. The best estimates of the net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radiative forcing are shown as black diamonds with corresponding uncertainty intervals; the numerical values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provided on the right of the figure, together with the confidence level in the net forcing (VH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VL –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low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Albedo forcing due to black carbon on snow and ice is included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black carbon aerosol bar. Small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forcings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contrails (0.05 W m–2, including contrail induced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cirrus), and HFCs, PFCs and SF6 (total 0.03 W m–2) are not shown. Concentration-based RFs for gases can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obtained by summing the like-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coloured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bars. Volcanic forcing is not included as its episodic nature makes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difficult to compare to other forcing mechanisms. Total anthropogenic radiative forcing is provided for three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years relative to 1750. For further technical details, including uncertainty ranges associated with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individual components and processes, see the Technical Summary Supplementary Material. {8.5; Figures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8.14–8.18; Figures TS.6 and TS.7}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CE8FC-04B2-4DDE-976D-50682E80AA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52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7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24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30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87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2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70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ED91B-0F0F-458C-9063-619795B4A462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FEBD1-A340-4D8F-9615-8FCCECF9C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patternizer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hart" Target="../charts/chart2.xml"/><Relationship Id="rId5" Type="http://schemas.openxmlformats.org/officeDocument/2006/relationships/image" Target="../media/image29.png"/><Relationship Id="rId10" Type="http://schemas.openxmlformats.org/officeDocument/2006/relationships/chart" Target="../charts/chart1.xml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13" Type="http://schemas.openxmlformats.org/officeDocument/2006/relationships/image" Target="../media/image280.png"/><Relationship Id="rId3" Type="http://schemas.openxmlformats.org/officeDocument/2006/relationships/image" Target="../media/image53.png"/><Relationship Id="rId7" Type="http://schemas.openxmlformats.org/officeDocument/2006/relationships/image" Target="../media/image500.png"/><Relationship Id="rId12" Type="http://schemas.openxmlformats.org/officeDocument/2006/relationships/image" Target="../media/image2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11" Type="http://schemas.openxmlformats.org/officeDocument/2006/relationships/image" Target="../media/image54.png"/><Relationship Id="rId5" Type="http://schemas.openxmlformats.org/officeDocument/2006/relationships/image" Target="../media/image480.png"/><Relationship Id="rId15" Type="http://schemas.openxmlformats.org/officeDocument/2006/relationships/image" Target="../media/image300.png"/><Relationship Id="rId10" Type="http://schemas.openxmlformats.org/officeDocument/2006/relationships/image" Target="../media/image530.png"/><Relationship Id="rId4" Type="http://schemas.openxmlformats.org/officeDocument/2006/relationships/image" Target="../media/image1.png"/><Relationship Id="rId9" Type="http://schemas.openxmlformats.org/officeDocument/2006/relationships/image" Target="../media/image520.png"/><Relationship Id="rId14" Type="http://schemas.openxmlformats.org/officeDocument/2006/relationships/image" Target="../media/image2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03"/>
            <a:ext cx="9144000" cy="80853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2" name="Rectangle 11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1600200"/>
            <a:ext cx="4648200" cy="2800767"/>
          </a:xfrm>
          <a:prstGeom prst="rect">
            <a:avLst/>
          </a:prstGeom>
          <a:noFill/>
          <a:ln w="254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Multimodal </a:t>
            </a:r>
            <a:r>
              <a:rPr lang="en-GB" sz="2400" b="1" dirty="0"/>
              <a:t>fitting of atypical size distributions from </a:t>
            </a:r>
            <a:r>
              <a:rPr lang="en-GB" sz="2400" b="1" dirty="0" smtClean="0"/>
              <a:t>AERONET</a:t>
            </a:r>
            <a:endParaRPr lang="en-US" sz="2400" b="1" dirty="0" smtClean="0"/>
          </a:p>
          <a:p>
            <a:endParaRPr lang="en-US" sz="2000" i="1" dirty="0" smtClean="0"/>
          </a:p>
          <a:p>
            <a:r>
              <a:rPr lang="en-US" b="1" dirty="0">
                <a:solidFill>
                  <a:srgbClr val="2A67E2"/>
                </a:solidFill>
              </a:rPr>
              <a:t>Michael </a:t>
            </a:r>
            <a:r>
              <a:rPr lang="en-US" b="1" dirty="0" smtClean="0">
                <a:solidFill>
                  <a:srgbClr val="2A67E2"/>
                </a:solidFill>
              </a:rPr>
              <a:t>Taylor   </a:t>
            </a:r>
          </a:p>
          <a:p>
            <a:r>
              <a:rPr lang="en-US" b="1" dirty="0" smtClean="0">
                <a:solidFill>
                  <a:srgbClr val="2A67E2"/>
                </a:solidFill>
              </a:rPr>
              <a:t>Stelios </a:t>
            </a:r>
            <a:r>
              <a:rPr lang="en-US" b="1" dirty="0">
                <a:solidFill>
                  <a:srgbClr val="2A67E2"/>
                </a:solidFill>
              </a:rPr>
              <a:t>Kazadzis</a:t>
            </a:r>
          </a:p>
          <a:p>
            <a:r>
              <a:rPr lang="en-US" b="1" dirty="0">
                <a:solidFill>
                  <a:srgbClr val="2A67E2"/>
                </a:solidFill>
              </a:rPr>
              <a:t>Evangelos </a:t>
            </a:r>
            <a:r>
              <a:rPr lang="en-US" b="1" dirty="0" smtClean="0">
                <a:solidFill>
                  <a:srgbClr val="2A67E2"/>
                </a:solidFill>
              </a:rPr>
              <a:t>Gerasopoulos</a:t>
            </a:r>
          </a:p>
          <a:p>
            <a:endParaRPr lang="en-US" i="1" dirty="0" smtClean="0">
              <a:solidFill>
                <a:srgbClr val="2A67E2"/>
              </a:solidFill>
              <a:hlinkClick r:id="rId4"/>
            </a:endParaRPr>
          </a:p>
          <a:p>
            <a:r>
              <a:rPr lang="en-US" dirty="0" smtClean="0"/>
              <a:t>URL:</a:t>
            </a:r>
            <a:r>
              <a:rPr lang="en-US" b="1" dirty="0" smtClean="0">
                <a:solidFill>
                  <a:srgbClr val="2A67E2"/>
                </a:solidFill>
              </a:rPr>
              <a:t> 	</a:t>
            </a:r>
            <a:r>
              <a:rPr lang="en-US" i="1" dirty="0" smtClean="0">
                <a:solidFill>
                  <a:srgbClr val="2A67E2"/>
                </a:solidFill>
              </a:rPr>
              <a:t>http://apcg.meteo.noa.gr</a:t>
            </a:r>
            <a:endParaRPr lang="en-US" i="1" dirty="0" smtClean="0">
              <a:solidFill>
                <a:srgbClr val="2A67E2"/>
              </a:solidFill>
              <a:hlinkClick r:id="rId4"/>
            </a:endParaRPr>
          </a:p>
          <a:p>
            <a:r>
              <a:rPr lang="en-US" dirty="0" smtClean="0"/>
              <a:t>eMail:</a:t>
            </a:r>
            <a:r>
              <a:rPr lang="en-US" b="1" dirty="0" smtClean="0">
                <a:solidFill>
                  <a:srgbClr val="2A67E2"/>
                </a:solidFill>
              </a:rPr>
              <a:t> 	</a:t>
            </a:r>
            <a:r>
              <a:rPr lang="en-US" i="1" dirty="0" smtClean="0">
                <a:solidFill>
                  <a:srgbClr val="2A67E2"/>
                </a:solidFill>
              </a:rPr>
              <a:t>mtaylor@noa.gr</a:t>
            </a:r>
            <a:endParaRPr lang="en-US" b="1" dirty="0" smtClean="0">
              <a:solidFill>
                <a:srgbClr val="2A67E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29200" y="1600199"/>
            <a:ext cx="3962400" cy="1877437"/>
          </a:xfrm>
          <a:prstGeom prst="rect">
            <a:avLst/>
          </a:prstGeom>
          <a:solidFill>
            <a:srgbClr val="0066FF"/>
          </a:solidFill>
          <a:ln>
            <a:solidFill>
              <a:srgbClr val="2A67E2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r>
              <a:rPr lang="en-US" sz="25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</a:p>
          <a:p>
            <a:pPr marL="457200" indent="-457200">
              <a:buAutoNum type="arabicPeriod"/>
            </a:pPr>
            <a:r>
              <a:rPr lang="en-US" sz="2000" i="1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Typical &amp; atypical distributions </a:t>
            </a:r>
          </a:p>
          <a:p>
            <a:pPr marL="457200" indent="-457200">
              <a:buAutoNum type="arabicPeriod"/>
            </a:pPr>
            <a:r>
              <a:rPr lang="en-US" sz="2000" i="1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Two new fitting methods</a:t>
            </a:r>
          </a:p>
          <a:p>
            <a:pPr marL="457200" indent="-457200">
              <a:buAutoNum type="arabicPeriod"/>
            </a:pPr>
            <a:r>
              <a:rPr lang="en-US" sz="2000" i="1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An interesting new case</a:t>
            </a:r>
          </a:p>
          <a:p>
            <a:pPr marL="457200" indent="-457200">
              <a:buAutoNum type="arabicPeriod"/>
            </a:pPr>
            <a:r>
              <a:rPr lang="en-US" sz="2000" i="1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Potential impact &amp; a wish list </a:t>
            </a:r>
            <a:r>
              <a:rPr lang="en-US" sz="2000" dirty="0" smtClean="0">
                <a:solidFill>
                  <a:schemeClr val="bg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</a:t>
            </a:r>
            <a:endParaRPr lang="en-US" sz="2000" dirty="0">
              <a:solidFill>
                <a:schemeClr val="bg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182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48" y="978716"/>
            <a:ext cx="3141980" cy="56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6397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2a) Optimized Equivalent Volume (OEV) method</a:t>
            </a:r>
            <a:endParaRPr lang="en-US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9453" y="1679756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" y="1981200"/>
            <a:ext cx="6172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387157" y="2950132"/>
            <a:ext cx="5694395" cy="2382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478521" y="2875688"/>
            <a:ext cx="117781" cy="14888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2088848" y="3057951"/>
            <a:ext cx="831068" cy="481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66FF"/>
                </a:solidFill>
              </a:rPr>
              <a:t>Vary</a:t>
            </a:r>
            <a:r>
              <a:rPr lang="en-GB" b="1" dirty="0" smtClean="0">
                <a:solidFill>
                  <a:srgbClr val="0066FF"/>
                </a:solidFill>
              </a:rPr>
              <a:t> </a:t>
            </a:r>
            <a:r>
              <a:rPr lang="en-GB" i="1" dirty="0" err="1" smtClean="0">
                <a:solidFill>
                  <a:srgbClr val="0066FF"/>
                </a:solidFill>
              </a:rPr>
              <a:t>r</a:t>
            </a:r>
            <a:r>
              <a:rPr lang="en-GB" i="1" baseline="-25000" dirty="0" err="1" smtClean="0">
                <a:solidFill>
                  <a:srgbClr val="0066FF"/>
                </a:solidFill>
              </a:rPr>
              <a:t>s</a:t>
            </a:r>
            <a:endParaRPr lang="en-GB" sz="1400" i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" y="810060"/>
            <a:ext cx="8948936" cy="33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3662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2a) OEV method: varying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US" sz="2400" i="1" baseline="-25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</a:t>
            </a:r>
            <a:endParaRPr lang="en-US" sz="2400" i="1" baseline="-25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229600" y="1870695"/>
            <a:ext cx="681076" cy="5334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017497"/>
            <a:ext cx="2819400" cy="117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37" y="3999086"/>
            <a:ext cx="5913463" cy="2096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4303776" y="6019800"/>
            <a:ext cx="4606900" cy="51077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</a:rPr>
              <a:t>Max(</a:t>
            </a:r>
            <a:r>
              <a:rPr lang="en-US" i="1" dirty="0" smtClean="0">
                <a:solidFill>
                  <a:schemeClr val="bg1"/>
                </a:solidFill>
              </a:rPr>
              <a:t>R</a:t>
            </a:r>
            <a:r>
              <a:rPr lang="en-US" i="1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criterion for identifying optimal </a:t>
            </a:r>
            <a:r>
              <a:rPr lang="en-US" sz="2400" i="1" dirty="0" smtClean="0">
                <a:solidFill>
                  <a:schemeClr val="bg1"/>
                </a:solidFill>
                <a:sym typeface="Wingdings" pitchFamily="2" charset="2"/>
              </a:rPr>
              <a:t>r</a:t>
            </a:r>
            <a:r>
              <a:rPr lang="en-US" sz="2400" i="1" baseline="-25000" dirty="0" smtClean="0">
                <a:solidFill>
                  <a:schemeClr val="bg1"/>
                </a:solidFill>
                <a:sym typeface="Wingdings" pitchFamily="2" charset="2"/>
              </a:rPr>
              <a:t>s</a:t>
            </a:r>
            <a:endParaRPr lang="en-US" sz="2400" i="1" baseline="-25000" dirty="0" smtClean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239000" y="2404095"/>
            <a:ext cx="1143000" cy="353950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9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52400" y="173435"/>
            <a:ext cx="7113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 OEV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comparison with AERONET bi-modal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732"/>
            <a:ext cx="9067799" cy="3908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514600" y="5724904"/>
            <a:ext cx="5424172" cy="408623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TINY</a:t>
            </a:r>
            <a:r>
              <a:rPr lang="en-US" b="1" dirty="0" smtClean="0">
                <a:solidFill>
                  <a:schemeClr val="bg1"/>
                </a:solidFill>
              </a:rPr>
              <a:t>  quantitative </a:t>
            </a:r>
            <a:r>
              <a:rPr lang="en-US" dirty="0" smtClean="0">
                <a:solidFill>
                  <a:schemeClr val="bg1"/>
                </a:solidFill>
              </a:rPr>
              <a:t>but </a:t>
            </a:r>
            <a:r>
              <a:rPr lang="en-US" u="sng" dirty="0" smtClean="0">
                <a:solidFill>
                  <a:schemeClr val="bg1"/>
                </a:solidFill>
              </a:rPr>
              <a:t>not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qualitative improvement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2400" y="982147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  <p:sp>
        <p:nvSpPr>
          <p:cNvPr id="15" name="Right Arrow 14"/>
          <p:cNvSpPr/>
          <p:nvPr/>
        </p:nvSpPr>
        <p:spPr>
          <a:xfrm rot="16200000">
            <a:off x="1286677" y="4182275"/>
            <a:ext cx="2684448" cy="228602"/>
          </a:xfrm>
          <a:prstGeom prst="rightArrow">
            <a:avLst/>
          </a:prstGeom>
          <a:solidFill>
            <a:srgbClr val="0066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ounded Rectangle 15"/>
          <p:cNvSpPr/>
          <p:nvPr/>
        </p:nvSpPr>
        <p:spPr>
          <a:xfrm>
            <a:off x="2256924" y="2362200"/>
            <a:ext cx="681076" cy="4572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199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63957"/>
            <a:ext cx="3459937" cy="578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557"/>
            <a:ext cx="3177605" cy="5747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8115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 Gaussian Mixture Model (GMM) method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varying n-modes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2400" y="982147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35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35272"/>
              </p:ext>
            </p:extLst>
          </p:nvPr>
        </p:nvGraphicFramePr>
        <p:xfrm>
          <a:off x="318385" y="5327883"/>
          <a:ext cx="8485808" cy="1051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8164"/>
                <a:gridCol w="797665"/>
                <a:gridCol w="1047149"/>
                <a:gridCol w="750146"/>
                <a:gridCol w="750146"/>
                <a:gridCol w="806152"/>
                <a:gridCol w="862158"/>
                <a:gridCol w="806152"/>
                <a:gridCol w="862158"/>
                <a:gridCol w="885918"/>
              </a:tblGrid>
              <a:tr h="2000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n Modes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</a:t>
                      </a:r>
                      <a:r>
                        <a:rPr lang="en-GB" sz="1200" baseline="30000"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(n)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</a:t>
                      </a:r>
                      <a:r>
                        <a:rPr lang="en-GB" sz="1200" baseline="30000"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(n+1)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F(ρ</a:t>
                      </a:r>
                      <a:r>
                        <a:rPr lang="en-GB" sz="1200" baseline="-25000">
                          <a:effectLst/>
                        </a:rPr>
                        <a:t>1</a:t>
                      </a:r>
                      <a:r>
                        <a:rPr lang="en-GB" sz="1200">
                          <a:effectLst/>
                        </a:rPr>
                        <a:t>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F(ρ</a:t>
                      </a:r>
                      <a:r>
                        <a:rPr lang="en-GB" sz="1200" baseline="-25000"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CI</a:t>
                      </a:r>
                      <a:r>
                        <a:rPr lang="en-GB" sz="1200" baseline="-25000">
                          <a:effectLst/>
                        </a:rPr>
                        <a:t>1</a:t>
                      </a:r>
                      <a:r>
                        <a:rPr lang="en-GB" sz="1200">
                          <a:effectLst/>
                        </a:rPr>
                        <a:t>(l)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CI</a:t>
                      </a:r>
                      <a:r>
                        <a:rPr lang="en-GB" sz="1200" baseline="-25000">
                          <a:effectLst/>
                        </a:rPr>
                        <a:t>1</a:t>
                      </a:r>
                      <a:r>
                        <a:rPr lang="en-GB" sz="1200">
                          <a:effectLst/>
                        </a:rPr>
                        <a:t>(u)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CI</a:t>
                      </a:r>
                      <a:r>
                        <a:rPr lang="en-GB" sz="1200" baseline="-25000"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(l)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CI</a:t>
                      </a:r>
                      <a:r>
                        <a:rPr lang="en-GB" sz="1200" baseline="-25000">
                          <a:effectLst/>
                        </a:rPr>
                        <a:t>2</a:t>
                      </a:r>
                      <a:r>
                        <a:rPr lang="en-GB" sz="1200">
                          <a:effectLst/>
                        </a:rPr>
                        <a:t>(u)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t-Welch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0.777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1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0.777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0.819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1.38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1.50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1.34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1.54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1.46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1.54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3.87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0.819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0.998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1.50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3.80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1.46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3.84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3.76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3.84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76.26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0.998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0.993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3.80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3.17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3.76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3.21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3.13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3.21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20.80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553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 GMM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the stopping condition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879" y="876544"/>
            <a:ext cx="2998709" cy="1548083"/>
            <a:chOff x="367384" y="1667123"/>
            <a:chExt cx="2998709" cy="1548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367384" y="2133600"/>
                  <a:ext cx="1946366" cy="6596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</a:rPr>
                          <m:t>𝐹</m:t>
                        </m:r>
                        <m:r>
                          <a:rPr lang="en-GB" i="1" smtClean="0">
                            <a:latin typeface="Cambria Math"/>
                          </a:rPr>
                          <m:t>(</m:t>
                        </m:r>
                        <m:r>
                          <a:rPr lang="en-GB" i="1" smtClean="0">
                            <a:latin typeface="Cambria Math"/>
                          </a:rPr>
                          <m:t>𝜌</m:t>
                        </m:r>
                        <m:r>
                          <a:rPr lang="en-GB" i="1" smtClean="0">
                            <a:latin typeface="Cambria Math"/>
                          </a:rPr>
                          <m:t>)=</m:t>
                        </m:r>
                        <m:f>
                          <m:fPr>
                            <m:ctrlPr>
                              <a:rPr lang="el-G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GB" i="1">
                            <a:latin typeface="Cambria Math"/>
                          </a:rPr>
                          <m:t>𝑙𝑛</m:t>
                        </m:r>
                        <m:f>
                          <m:fPr>
                            <m:ctrlPr>
                              <a:rPr lang="el-GR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/>
                              </a:rPr>
                              <m:t>1+</m:t>
                            </m:r>
                            <m:r>
                              <a:rPr lang="en-GB" i="1">
                                <a:latin typeface="Cambria Math"/>
                              </a:rPr>
                              <m:t>𝜌</m:t>
                            </m:r>
                          </m:num>
                          <m:den>
                            <m:r>
                              <a:rPr lang="en-GB" i="1">
                                <a:latin typeface="Cambria Math"/>
                              </a:rPr>
                              <m:t>1−</m:t>
                            </m:r>
                            <m:r>
                              <a:rPr lang="en-GB" i="1">
                                <a:latin typeface="Cambria Math"/>
                              </a:rPr>
                              <m:t>𝜌</m:t>
                            </m:r>
                          </m:den>
                        </m:f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384" y="2133600"/>
                  <a:ext cx="1946366" cy="6596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40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82634" y="1667123"/>
                  <a:ext cx="1101391" cy="4386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</a:rPr>
                          <m:t>𝜌</m:t>
                        </m:r>
                        <m:r>
                          <a:rPr lang="en-GB" i="1">
                            <a:latin typeface="Cambria Math"/>
                            <a:ea typeface="Cambria Math"/>
                          </a:rPr>
                          <m:t>≈</m:t>
                        </m:r>
                        <m:rad>
                          <m:radPr>
                            <m:degHide m:val="on"/>
                            <m:ctrlPr>
                              <a:rPr lang="en-GB" i="1" smtClean="0">
                                <a:latin typeface="Cambria Math"/>
                                <a:ea typeface="Cambria Math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34" y="1667123"/>
                  <a:ext cx="1101391" cy="438646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r="-6630" b="-2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585140" y="2813236"/>
                  <a:ext cx="2780953" cy="4019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𝐶𝐼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GB" i="1" smtClean="0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l-G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/>
                              </a:rPr>
                              <m:t>𝜌</m:t>
                            </m:r>
                          </m:e>
                        </m:d>
                        <m:r>
                          <a:rPr lang="en-GB" i="1">
                            <a:latin typeface="Cambria Math"/>
                          </a:rPr>
                          <m:t>±1.96/</m:t>
                        </m:r>
                        <m:rad>
                          <m:radPr>
                            <m:degHide m:val="on"/>
                            <m:ctrlPr>
                              <a:rPr lang="el-GR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GB" i="1">
                                <a:latin typeface="Cambria Math"/>
                              </a:rPr>
                              <m:t>𝑁</m:t>
                            </m:r>
                            <m:r>
                              <a:rPr lang="en-GB" i="1">
                                <a:latin typeface="Cambria Math"/>
                              </a:rPr>
                              <m:t>−3</m:t>
                            </m:r>
                          </m:e>
                        </m:rad>
                      </m:oMath>
                    </m:oMathPara>
                  </a14:m>
                  <a:endParaRPr lang="el-GR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40" y="2813236"/>
                  <a:ext cx="2780953" cy="40197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2851" b="-242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03469" y="3623894"/>
                <a:ext cx="2585964" cy="1019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𝑡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i="1">
                                  <a:latin typeface="Cambria Math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l-G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l-GR" i="1"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l-G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l-G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−3</m:t>
                                      </m:r>
                                    </m:den>
                                  </m:f>
                                  <m:r>
                                    <a:rPr lang="en-GB" i="1">
                                      <a:latin typeface="Cambria Math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l-G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l-GR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/>
                                        </a:rPr>
                                        <m:t>−3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469" y="3623894"/>
                <a:ext cx="2585964" cy="1019703"/>
              </a:xfrm>
              <a:prstGeom prst="rect">
                <a:avLst/>
              </a:prstGeom>
              <a:blipFill rotWithShape="1">
                <a:blip r:embed="rId7"/>
                <a:stretch>
                  <a:fillRect r="-21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2053345" y="1534323"/>
            <a:ext cx="2148723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Fisher (1921)</a:t>
            </a:r>
            <a:r>
              <a:rPr lang="en-US" sz="1200" i="1" dirty="0" smtClean="0"/>
              <a:t>: </a:t>
            </a:r>
            <a:r>
              <a:rPr lang="en-US" sz="1200" dirty="0"/>
              <a:t>Metron 1: </a:t>
            </a:r>
            <a:r>
              <a:rPr lang="en-US" sz="1200" dirty="0" smtClean="0"/>
              <a:t>3–32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93309" y="4656461"/>
            <a:ext cx="2835800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Welch (1947)</a:t>
            </a:r>
            <a:r>
              <a:rPr lang="en-US" sz="1200" i="1" dirty="0" smtClean="0"/>
              <a:t>: </a:t>
            </a:r>
            <a:r>
              <a:rPr lang="en-US" sz="1200" dirty="0" smtClean="0"/>
              <a:t>Biometrika 34</a:t>
            </a:r>
            <a:r>
              <a:rPr lang="en-US" sz="1200" dirty="0"/>
              <a:t> (1–2): </a:t>
            </a:r>
            <a:r>
              <a:rPr lang="en-US" sz="1200" dirty="0" smtClean="0"/>
              <a:t>28–35 </a:t>
            </a:r>
            <a:r>
              <a:rPr lang="en-US" sz="1200" i="1" dirty="0" smtClean="0"/>
              <a:t> 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5088929" y="911201"/>
            <a:ext cx="2357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(maximum </a:t>
            </a:r>
            <a:r>
              <a:rPr lang="en-GB" i="1" dirty="0" smtClean="0">
                <a:solidFill>
                  <a:srgbClr val="0070C0"/>
                </a:solidFill>
              </a:rPr>
              <a:t>RE</a:t>
            </a:r>
            <a:r>
              <a:rPr lang="en-GB" dirty="0" smtClean="0">
                <a:solidFill>
                  <a:srgbClr val="0070C0"/>
                </a:solidFill>
              </a:rPr>
              <a:t>=0.060%)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121612" y="2038976"/>
            <a:ext cx="2301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(95% confidence level)</a:t>
            </a:r>
            <a:endParaRPr lang="en-GB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1315348" y="2520073"/>
                <a:ext cx="3332851" cy="2247424"/>
              </a:xfrm>
              <a:prstGeom prst="roundRect">
                <a:avLst/>
              </a:prstGeom>
              <a:solidFill>
                <a:srgbClr val="0066FF"/>
              </a:solidFill>
              <a:ln>
                <a:noFill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b="1" dirty="0" smtClean="0">
                    <a:solidFill>
                      <a:schemeClr val="bg1"/>
                    </a:solidFill>
                  </a:rPr>
                  <a:t>CASE 1: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GB" dirty="0"/>
                  <a:t>Two values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𝐹</m:t>
                    </m:r>
                    <m:r>
                      <a:rPr lang="en-GB" i="1">
                        <a:latin typeface="Cambria Math"/>
                      </a:rPr>
                      <m:t>(</m:t>
                    </m:r>
                    <m:r>
                      <a:rPr lang="en-GB" i="1">
                        <a:latin typeface="Cambria Math"/>
                      </a:rPr>
                      <m:t>𝜌</m:t>
                    </m:r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/>
                  <a:t> (and hence </a:t>
                </a:r>
                <a:r>
                  <a:rPr lang="en-GB" i="1" dirty="0"/>
                  <a:t>R</a:t>
                </a:r>
                <a:r>
                  <a:rPr lang="en-GB" i="1" baseline="30000" dirty="0"/>
                  <a:t>2</a:t>
                </a:r>
                <a:r>
                  <a:rPr lang="en-GB" dirty="0"/>
                  <a:t>) show a significant statistical difference when the lower </a:t>
                </a:r>
                <a:r>
                  <a:rPr lang="en-GB" dirty="0" smtClean="0"/>
                  <a:t>CI </a:t>
                </a:r>
                <a:r>
                  <a:rPr lang="en-GB" dirty="0"/>
                  <a:t>of the larger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𝐹</m:t>
                    </m:r>
                    <m:r>
                      <a:rPr lang="en-GB" i="1">
                        <a:latin typeface="Cambria Math"/>
                      </a:rPr>
                      <m:t>(</m:t>
                    </m:r>
                    <m:r>
                      <a:rPr lang="en-GB" i="1">
                        <a:latin typeface="Cambria Math"/>
                      </a:rPr>
                      <m:t>𝜌</m:t>
                    </m:r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value does not overlap the upper confidence limit of the smaller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𝐹</m:t>
                    </m:r>
                    <m:r>
                      <a:rPr lang="en-GB" i="1">
                        <a:latin typeface="Cambria Math"/>
                      </a:rPr>
                      <m:t>(</m:t>
                    </m:r>
                    <m:r>
                      <a:rPr lang="en-GB" i="1">
                        <a:latin typeface="Cambria Math"/>
                      </a:rPr>
                      <m:t>𝜌</m:t>
                    </m:r>
                    <m:r>
                      <a:rPr lang="en-GB" i="1">
                        <a:latin typeface="Cambria Math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dirty="0" smtClean="0"/>
                  <a:t>value</a:t>
                </a:r>
                <a:endParaRPr lang="en-GB" dirty="0"/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348" y="2520073"/>
                <a:ext cx="3332851" cy="2247424"/>
              </a:xfrm>
              <a:prstGeom prst="round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/>
          <p:cNvSpPr/>
          <p:nvPr/>
        </p:nvSpPr>
        <p:spPr>
          <a:xfrm>
            <a:off x="5952245" y="2509978"/>
            <a:ext cx="3039355" cy="1021556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CASE 2: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GB" dirty="0" smtClean="0"/>
              <a:t>In the event of an overlap, there is a statistical difference when t&gt;1.96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2053345" y="986460"/>
            <a:ext cx="2760064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Harel (2009)</a:t>
            </a:r>
            <a:r>
              <a:rPr lang="en-US" sz="1200" i="1" dirty="0" smtClean="0"/>
              <a:t>: </a:t>
            </a:r>
            <a:r>
              <a:rPr lang="en-US" sz="1200" dirty="0" smtClean="0"/>
              <a:t>App Stat</a:t>
            </a:r>
            <a:r>
              <a:rPr lang="en-US" sz="1200" dirty="0"/>
              <a:t> 36(10): 1109-1118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53285" y="2622229"/>
            <a:ext cx="998215" cy="2413217"/>
            <a:chOff x="153285" y="2622229"/>
            <a:chExt cx="998215" cy="2413217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535061" y="2622229"/>
              <a:ext cx="0" cy="12798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54222" y="4121046"/>
              <a:ext cx="776" cy="91440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477911" y="3154516"/>
              <a:ext cx="114300" cy="114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797848" y="4515627"/>
              <a:ext cx="114300" cy="114300"/>
            </a:xfrm>
            <a:prstGeom prst="ellipse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53285" y="3889374"/>
              <a:ext cx="998215" cy="19050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53285" y="4121046"/>
              <a:ext cx="998215" cy="1270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813409" y="2558156"/>
            <a:ext cx="977791" cy="1892266"/>
            <a:chOff x="4839969" y="2838668"/>
            <a:chExt cx="1112276" cy="1892266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5153384" y="2838668"/>
              <a:ext cx="0" cy="12798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096234" y="3370955"/>
              <a:ext cx="114300" cy="1143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4839969" y="4118513"/>
              <a:ext cx="1112276" cy="8883"/>
            </a:xfrm>
            <a:prstGeom prst="line">
              <a:avLst/>
            </a:prstGeom>
            <a:ln>
              <a:solidFill>
                <a:srgbClr val="0070C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56434" y="3816534"/>
              <a:ext cx="1095811" cy="1270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573984" y="3816534"/>
              <a:ext cx="776" cy="914400"/>
            </a:xfrm>
            <a:prstGeom prst="straightConnector1">
              <a:avLst/>
            </a:prstGeom>
            <a:ln>
              <a:solidFill>
                <a:srgbClr val="C00000"/>
              </a:solidFill>
              <a:headEnd type="arrow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517610" y="4211115"/>
              <a:ext cx="114300" cy="114300"/>
            </a:xfrm>
            <a:prstGeom prst="ellipse">
              <a:avLst/>
            </a:prstGeom>
            <a:solidFill>
              <a:srgbClr val="FF0066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5695711" y="5257800"/>
            <a:ext cx="1543289" cy="125194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6" name="Rounded Rectangle 35"/>
          <p:cNvSpPr/>
          <p:nvPr/>
        </p:nvSpPr>
        <p:spPr>
          <a:xfrm>
            <a:off x="1318913" y="6167580"/>
            <a:ext cx="1491032" cy="2690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7" name="Rounded Rectangle 36"/>
          <p:cNvSpPr/>
          <p:nvPr/>
        </p:nvSpPr>
        <p:spPr>
          <a:xfrm>
            <a:off x="7924800" y="5242560"/>
            <a:ext cx="879391" cy="125194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Curved Down Arrow 1"/>
          <p:cNvSpPr/>
          <p:nvPr/>
        </p:nvSpPr>
        <p:spPr>
          <a:xfrm rot="2164760">
            <a:off x="4543088" y="4502787"/>
            <a:ext cx="1532904" cy="58609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Curved Down Arrow 37"/>
          <p:cNvSpPr/>
          <p:nvPr/>
        </p:nvSpPr>
        <p:spPr>
          <a:xfrm rot="5108365">
            <a:off x="8091765" y="4342013"/>
            <a:ext cx="1532904" cy="4776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4688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2b) GMM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residual analysis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5" y="1416660"/>
            <a:ext cx="7939338" cy="4485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752600" y="5927337"/>
            <a:ext cx="7190232" cy="408623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LARGE</a:t>
            </a:r>
            <a:r>
              <a:rPr lang="en-US" b="1" dirty="0">
                <a:solidFill>
                  <a:schemeClr val="bg1"/>
                </a:solidFill>
              </a:rPr>
              <a:t> reduction in residuals when </a:t>
            </a: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= 3 </a:t>
            </a:r>
            <a:r>
              <a:rPr lang="en-US" u="sng" dirty="0" smtClean="0">
                <a:solidFill>
                  <a:schemeClr val="bg1"/>
                </a:solidFill>
              </a:rPr>
              <a:t>and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a small increase when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n</a:t>
            </a:r>
            <a:r>
              <a:rPr lang="en-US" dirty="0" smtClean="0">
                <a:solidFill>
                  <a:schemeClr val="tx1"/>
                </a:solidFill>
              </a:rPr>
              <a:t> =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52400" y="982146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  <p:sp>
        <p:nvSpPr>
          <p:cNvPr id="13" name="Right Arrow 12"/>
          <p:cNvSpPr/>
          <p:nvPr/>
        </p:nvSpPr>
        <p:spPr>
          <a:xfrm rot="16200000">
            <a:off x="2614761" y="4783561"/>
            <a:ext cx="2009484" cy="228606"/>
          </a:xfrm>
          <a:prstGeom prst="rightArrow">
            <a:avLst/>
          </a:prstGeom>
          <a:solidFill>
            <a:srgbClr val="0066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715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) GMM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comparison with AERONET </a:t>
            </a:r>
            <a:r>
              <a:rPr lang="en-US" sz="2400" i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i-modal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08156" y="5583666"/>
            <a:ext cx="4959444" cy="408623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tx1"/>
                </a:solidFill>
              </a:rPr>
              <a:t>LARGE </a:t>
            </a:r>
            <a:r>
              <a:rPr lang="en-US" b="1" dirty="0" smtClean="0">
                <a:solidFill>
                  <a:schemeClr val="bg1"/>
                </a:solidFill>
              </a:rPr>
              <a:t> quantitative </a:t>
            </a:r>
            <a:r>
              <a:rPr lang="en-US" u="sng" dirty="0" smtClean="0">
                <a:solidFill>
                  <a:schemeClr val="bg1"/>
                </a:solidFill>
              </a:rPr>
              <a:t>and</a:t>
            </a:r>
            <a:r>
              <a:rPr lang="en-US" b="1" i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qualitative </a:t>
            </a:r>
            <a:r>
              <a:rPr lang="en-US" b="1" dirty="0">
                <a:solidFill>
                  <a:schemeClr val="bg1"/>
                </a:solidFill>
              </a:rPr>
              <a:t>improvement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3231"/>
            <a:ext cx="8933688" cy="406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152400" y="982147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  <p:sp>
        <p:nvSpPr>
          <p:cNvPr id="13" name="Right Arrow 12"/>
          <p:cNvSpPr/>
          <p:nvPr/>
        </p:nvSpPr>
        <p:spPr>
          <a:xfrm rot="16200000">
            <a:off x="1143450" y="3999768"/>
            <a:ext cx="2897059" cy="228603"/>
          </a:xfrm>
          <a:prstGeom prst="rightArrow">
            <a:avLst/>
          </a:prstGeom>
          <a:solidFill>
            <a:srgbClr val="0066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ounded Rectangle 13"/>
          <p:cNvSpPr/>
          <p:nvPr/>
        </p:nvSpPr>
        <p:spPr>
          <a:xfrm>
            <a:off x="2288362" y="2209800"/>
            <a:ext cx="607237" cy="381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5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527402" y="2971800"/>
            <a:ext cx="4089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</a:t>
            </a:r>
            <a:r>
              <a:rPr lang="en-US" sz="2800" b="1" dirty="0" smtClean="0"/>
              <a:t>. An interesting new case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4" name="Rectangle 13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7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4" name="Rectangle 13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52400" y="173435"/>
            <a:ext cx="77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3a) Fresno: 8</a:t>
            </a:r>
            <a:r>
              <a:rPr lang="en-US" sz="2400" b="1" baseline="30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–14</a:t>
            </a:r>
            <a:r>
              <a:rPr lang="en-US" sz="2400" b="1" baseline="30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Feb 2006: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MODIS 2km + aerosol props.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26444" y="808536"/>
            <a:ext cx="2274843" cy="4683765"/>
            <a:chOff x="4614545" y="808536"/>
            <a:chExt cx="2274843" cy="5581560"/>
          </a:xfrm>
        </p:grpSpPr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545" y="808536"/>
              <a:ext cx="2274842" cy="1856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ounded Rectangle 17"/>
            <p:cNvSpPr/>
            <p:nvPr/>
          </p:nvSpPr>
          <p:spPr>
            <a:xfrm>
              <a:off x="4656478" y="866333"/>
              <a:ext cx="1095488" cy="289441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100" dirty="0" smtClean="0"/>
                <a:t>11</a:t>
              </a:r>
              <a:r>
                <a:rPr lang="en-GB" sz="1100" baseline="30000" dirty="0" smtClean="0"/>
                <a:t>th</a:t>
              </a:r>
              <a:r>
                <a:rPr lang="en-GB" sz="1100" dirty="0" smtClean="0"/>
                <a:t> Feb  2006</a:t>
              </a:r>
              <a:endParaRPr lang="en-US" sz="1100" b="1" dirty="0" smtClean="0"/>
            </a:p>
          </p:txBody>
        </p:sp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545" y="2648194"/>
              <a:ext cx="2274842" cy="1885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ounded Rectangle 18"/>
            <p:cNvSpPr/>
            <p:nvPr/>
          </p:nvSpPr>
          <p:spPr>
            <a:xfrm>
              <a:off x="4656008" y="2686810"/>
              <a:ext cx="1095958" cy="29505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100" dirty="0" smtClean="0"/>
                <a:t>13</a:t>
              </a:r>
              <a:r>
                <a:rPr lang="en-GB" sz="1100" baseline="30000" dirty="0" smtClean="0"/>
                <a:t>th</a:t>
              </a:r>
              <a:r>
                <a:rPr lang="en-GB" sz="1100" dirty="0" smtClean="0"/>
                <a:t> Feb  2006</a:t>
              </a:r>
              <a:endParaRPr lang="en-US" sz="1100" b="1" dirty="0" smtClean="0"/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546" y="4533276"/>
              <a:ext cx="2274842" cy="1856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ounded Rectangle 19"/>
            <p:cNvSpPr/>
            <p:nvPr/>
          </p:nvSpPr>
          <p:spPr>
            <a:xfrm>
              <a:off x="4652978" y="4572530"/>
              <a:ext cx="1098988" cy="28738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100" dirty="0" smtClean="0"/>
                <a:t>14</a:t>
              </a:r>
              <a:r>
                <a:rPr lang="en-GB" sz="1100" baseline="30000" dirty="0" smtClean="0"/>
                <a:t>th</a:t>
              </a:r>
              <a:r>
                <a:rPr lang="en-GB" sz="1100" dirty="0" smtClean="0"/>
                <a:t> Feb  2006</a:t>
              </a:r>
              <a:endParaRPr lang="en-US" sz="1100" b="1" dirty="0" smtClea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9988" y="783616"/>
            <a:ext cx="2263262" cy="4704540"/>
            <a:chOff x="-29988" y="783616"/>
            <a:chExt cx="2263262" cy="5643204"/>
          </a:xfrm>
        </p:grpSpPr>
        <p:grpSp>
          <p:nvGrpSpPr>
            <p:cNvPr id="24" name="Group 23"/>
            <p:cNvGrpSpPr/>
            <p:nvPr/>
          </p:nvGrpSpPr>
          <p:grpSpPr>
            <a:xfrm>
              <a:off x="-23651" y="2679732"/>
              <a:ext cx="2256924" cy="1907302"/>
              <a:chOff x="134112" y="2735872"/>
              <a:chExt cx="2256924" cy="1803496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112" y="2735872"/>
                <a:ext cx="2256924" cy="18034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207790" y="2780102"/>
                <a:ext cx="1054784" cy="289441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100" dirty="0"/>
                  <a:t>9</a:t>
                </a:r>
                <a:r>
                  <a:rPr lang="en-GB" sz="1100" baseline="30000" dirty="0" smtClean="0"/>
                  <a:t>th</a:t>
                </a:r>
                <a:r>
                  <a:rPr lang="en-GB" sz="1100" dirty="0" smtClean="0"/>
                  <a:t> Feb  2006</a:t>
                </a:r>
                <a:endParaRPr lang="en-US" sz="1100" b="1" dirty="0" smtClean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-23651" y="4587034"/>
              <a:ext cx="2256925" cy="1839786"/>
              <a:chOff x="134112" y="4620954"/>
              <a:chExt cx="2256925" cy="1830642"/>
            </a:xfrm>
          </p:grpSpPr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112" y="4620954"/>
                <a:ext cx="2256925" cy="183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" name="Rounded Rectangle 16"/>
              <p:cNvSpPr/>
              <p:nvPr/>
            </p:nvSpPr>
            <p:spPr>
              <a:xfrm>
                <a:off x="190076" y="4658149"/>
                <a:ext cx="1072498" cy="289441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100" dirty="0" smtClean="0"/>
                  <a:t>10</a:t>
                </a:r>
                <a:r>
                  <a:rPr lang="en-GB" sz="1100" baseline="30000" dirty="0" smtClean="0"/>
                  <a:t>th</a:t>
                </a:r>
                <a:r>
                  <a:rPr lang="en-GB" sz="1100" dirty="0" smtClean="0"/>
                  <a:t> Feb  2006</a:t>
                </a:r>
                <a:endParaRPr lang="en-US" sz="1100" b="1" dirty="0" smtClean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-29988" y="783616"/>
              <a:ext cx="2256924" cy="1896116"/>
              <a:chOff x="134112" y="879180"/>
              <a:chExt cx="2256924" cy="1782264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112" y="879180"/>
                <a:ext cx="2256924" cy="17822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ounded Rectangle 10"/>
              <p:cNvSpPr/>
              <p:nvPr/>
            </p:nvSpPr>
            <p:spPr>
              <a:xfrm>
                <a:off x="286146" y="959910"/>
                <a:ext cx="976428" cy="289441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1100" dirty="0" smtClean="0"/>
                  <a:t>8</a:t>
                </a:r>
                <a:r>
                  <a:rPr lang="en-GB" sz="1100" baseline="30000" dirty="0" smtClean="0"/>
                  <a:t>th</a:t>
                </a:r>
                <a:r>
                  <a:rPr lang="en-GB" sz="1100" dirty="0" smtClean="0"/>
                  <a:t> Feb  2006</a:t>
                </a:r>
                <a:endParaRPr lang="en-US" sz="1100" b="1" dirty="0" smtClean="0"/>
              </a:p>
            </p:txBody>
          </p:sp>
        </p:grpSp>
      </p:grpSp>
      <p:graphicFrame>
        <p:nvGraphicFramePr>
          <p:cNvPr id="47" name="Chart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809024"/>
              </p:ext>
            </p:extLst>
          </p:nvPr>
        </p:nvGraphicFramePr>
        <p:xfrm>
          <a:off x="4672697" y="1151962"/>
          <a:ext cx="4495800" cy="2326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8" name="Rounded Rectangle 47"/>
          <p:cNvSpPr/>
          <p:nvPr/>
        </p:nvSpPr>
        <p:spPr>
          <a:xfrm>
            <a:off x="4948115" y="923597"/>
            <a:ext cx="3109206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AERONET AOD Product Level 2 (Version 2)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5257800" y="1295400"/>
            <a:ext cx="1905000" cy="2209800"/>
          </a:xfrm>
          <a:prstGeom prst="round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102446"/>
              </p:ext>
            </p:extLst>
          </p:nvPr>
        </p:nvGraphicFramePr>
        <p:xfrm>
          <a:off x="4666682" y="4062365"/>
          <a:ext cx="4436473" cy="2585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51" name="Rounded Rectangle 50"/>
          <p:cNvSpPr/>
          <p:nvPr/>
        </p:nvSpPr>
        <p:spPr>
          <a:xfrm>
            <a:off x="4948115" y="3662375"/>
            <a:ext cx="3109206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GOCART V4 %AOD per aerosol type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80507" y="5709523"/>
            <a:ext cx="4428631" cy="800219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chemeClr val="bg1"/>
                </a:solidFill>
              </a:rPr>
              <a:t>Almost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u="sng" dirty="0" smtClean="0">
                <a:solidFill>
                  <a:schemeClr val="tx1"/>
                </a:solidFill>
              </a:rPr>
              <a:t>NO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change in composition </a:t>
            </a:r>
            <a:r>
              <a:rPr lang="en-US" dirty="0" smtClean="0">
                <a:solidFill>
                  <a:schemeClr val="bg1"/>
                </a:solidFill>
              </a:rPr>
              <a:t>but </a:t>
            </a:r>
          </a:p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a </a:t>
            </a:r>
            <a:r>
              <a:rPr lang="en-US" b="1" dirty="0" smtClean="0">
                <a:solidFill>
                  <a:schemeClr val="tx1"/>
                </a:solidFill>
              </a:rPr>
              <a:t>LARGE</a:t>
            </a:r>
            <a:r>
              <a:rPr lang="en-US" b="1" dirty="0" smtClean="0">
                <a:solidFill>
                  <a:schemeClr val="bg1"/>
                </a:solidFill>
              </a:rPr>
              <a:t> change in H2O </a:t>
            </a:r>
            <a:r>
              <a:rPr lang="en-US" dirty="0" smtClean="0">
                <a:solidFill>
                  <a:schemeClr val="bg1"/>
                </a:solidFill>
              </a:rPr>
              <a:t>(x2)</a:t>
            </a:r>
            <a:endParaRPr lang="en-US" i="1" baseline="-25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7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4" name="Rectangle 13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97" y="808536"/>
            <a:ext cx="4259011" cy="193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06" y="2570228"/>
            <a:ext cx="4276019" cy="195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86" y="4372983"/>
            <a:ext cx="4278500" cy="195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3443093" y="1371600"/>
            <a:ext cx="605600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8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</a:t>
            </a:r>
            <a:endParaRPr lang="en-US" sz="1100" b="1" dirty="0" smtClean="0"/>
          </a:p>
        </p:txBody>
      </p:sp>
      <p:sp>
        <p:nvSpPr>
          <p:cNvPr id="16" name="Rounded Rectangle 15"/>
          <p:cNvSpPr/>
          <p:nvPr/>
        </p:nvSpPr>
        <p:spPr>
          <a:xfrm>
            <a:off x="3505200" y="3124200"/>
            <a:ext cx="605600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/>
              <a:t>9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</a:t>
            </a:r>
            <a:endParaRPr lang="en-US" sz="1100" b="1" dirty="0" smtClean="0"/>
          </a:p>
        </p:txBody>
      </p:sp>
      <p:sp>
        <p:nvSpPr>
          <p:cNvPr id="17" name="Rounded Rectangle 16"/>
          <p:cNvSpPr/>
          <p:nvPr/>
        </p:nvSpPr>
        <p:spPr>
          <a:xfrm>
            <a:off x="3417688" y="5010254"/>
            <a:ext cx="693112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10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</a:t>
            </a:r>
            <a:endParaRPr lang="en-US" sz="1100" b="1" dirty="0" smtClean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808536"/>
            <a:ext cx="3962400" cy="193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52" y="2598650"/>
            <a:ext cx="3938248" cy="193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077" y="4391299"/>
            <a:ext cx="3916723" cy="193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349670" y="1371600"/>
            <a:ext cx="780288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11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</a:t>
            </a:r>
            <a:endParaRPr lang="en-US" sz="1100" b="1" dirty="0" smtClean="0"/>
          </a:p>
        </p:txBody>
      </p:sp>
      <p:sp>
        <p:nvSpPr>
          <p:cNvPr id="19" name="Rounded Rectangle 18"/>
          <p:cNvSpPr/>
          <p:nvPr/>
        </p:nvSpPr>
        <p:spPr>
          <a:xfrm>
            <a:off x="7367200" y="3150382"/>
            <a:ext cx="762758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13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 </a:t>
            </a:r>
            <a:endParaRPr lang="en-US" sz="1100" b="1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7367200" y="4988792"/>
            <a:ext cx="762000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dirty="0" smtClean="0"/>
              <a:t>14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Feb</a:t>
            </a:r>
            <a:endParaRPr lang="en-US" sz="1100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52400" y="173435"/>
            <a:ext cx="7756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3a)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Fresno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8</a:t>
            </a:r>
            <a:r>
              <a:rPr lang="en-US" sz="2400" b="1" baseline="30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-14</a:t>
            </a:r>
            <a:r>
              <a:rPr lang="en-US" sz="2400" b="1" baseline="30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Feb 2006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sym typeface="Wingdings" pitchFamily="2" charset="2"/>
              </a:rPr>
              <a:t>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Fog-induced modification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2664" y="2598649"/>
            <a:ext cx="4300736" cy="3730745"/>
          </a:xfrm>
          <a:prstGeom prst="round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9" name="Rounded Rectangle 28"/>
          <p:cNvSpPr/>
          <p:nvPr/>
        </p:nvSpPr>
        <p:spPr>
          <a:xfrm>
            <a:off x="4329452" y="849023"/>
            <a:ext cx="4128748" cy="1749627"/>
          </a:xfrm>
          <a:prstGeom prst="round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242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69781" y="3048000"/>
            <a:ext cx="532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1. Typical &amp; atypical distributions 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76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13116" y="3078440"/>
            <a:ext cx="3143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  <a:r>
              <a:rPr lang="en-US" sz="2800" b="1" dirty="0" smtClean="0"/>
              <a:t>. Potential impacts</a:t>
            </a:r>
            <a:endParaRPr lang="en-US" sz="2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5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4800" y="176128"/>
            <a:ext cx="7034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4b) Potential impact: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 AERONET &amp; knock-on effects?</a:t>
            </a:r>
            <a:endParaRPr lang="en-US" sz="24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9" name="Rectangle 1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6393" y="745512"/>
            <a:ext cx="6428334" cy="5311003"/>
            <a:chOff x="215161" y="782379"/>
            <a:chExt cx="6746079" cy="5386127"/>
          </a:xfrm>
        </p:grpSpPr>
        <p:sp>
          <p:nvSpPr>
            <p:cNvPr id="2" name="Rectangle 1"/>
            <p:cNvSpPr/>
            <p:nvPr/>
          </p:nvSpPr>
          <p:spPr>
            <a:xfrm rot="2480567">
              <a:off x="3528791" y="1473500"/>
              <a:ext cx="3175290" cy="244773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smtClean="0">
                  <a:ln w="11430"/>
                  <a:solidFill>
                    <a:srgbClr val="0066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Validation</a:t>
              </a:r>
              <a:endParaRPr lang="en-US" sz="2400" b="1" dirty="0">
                <a:ln w="11430"/>
                <a:solidFill>
                  <a:srgbClr val="0066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63" name="Circular Arrow 62"/>
            <p:cNvSpPr/>
            <p:nvPr/>
          </p:nvSpPr>
          <p:spPr>
            <a:xfrm rot="15965225" flipH="1">
              <a:off x="958922" y="208242"/>
              <a:ext cx="5203015" cy="6690538"/>
            </a:xfrm>
            <a:prstGeom prst="circularArrow">
              <a:avLst>
                <a:gd name="adj1" fmla="val 1382"/>
                <a:gd name="adj2" fmla="val 643660"/>
                <a:gd name="adj3" fmla="val 20881606"/>
                <a:gd name="adj4" fmla="val 10559190"/>
                <a:gd name="adj5" fmla="val 24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18659876">
              <a:off x="-231461" y="1667623"/>
              <a:ext cx="3068531" cy="129804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2400" b="1" dirty="0" smtClean="0">
                  <a:ln w="11430"/>
                  <a:solidFill>
                    <a:srgbClr val="0066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Aerosol Typing (via OPAC)</a:t>
              </a:r>
              <a:endParaRPr lang="en-US" sz="2400" b="1" dirty="0">
                <a:ln w="11430"/>
                <a:solidFill>
                  <a:srgbClr val="0066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2" name="Circular Arrow 31"/>
            <p:cNvSpPr/>
            <p:nvPr/>
          </p:nvSpPr>
          <p:spPr>
            <a:xfrm rot="21354847" flipH="1">
              <a:off x="1894521" y="1264125"/>
              <a:ext cx="4219483" cy="3616800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9" name="Circular Arrow 58"/>
            <p:cNvSpPr/>
            <p:nvPr/>
          </p:nvSpPr>
          <p:spPr>
            <a:xfrm rot="245153">
              <a:off x="2236970" y="1251046"/>
              <a:ext cx="4308784" cy="3626712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Curved Up Arrow 50"/>
            <p:cNvSpPr/>
            <p:nvPr/>
          </p:nvSpPr>
          <p:spPr>
            <a:xfrm flipH="1" flipV="1">
              <a:off x="2534982" y="2499760"/>
              <a:ext cx="3226835" cy="516870"/>
            </a:xfrm>
            <a:prstGeom prst="curvedUpArrow">
              <a:avLst>
                <a:gd name="adj1" fmla="val 23187"/>
                <a:gd name="adj2" fmla="val 42137"/>
                <a:gd name="adj3" fmla="val 1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Curved Up Arrow 8"/>
            <p:cNvSpPr/>
            <p:nvPr/>
          </p:nvSpPr>
          <p:spPr>
            <a:xfrm>
              <a:off x="2501040" y="4145710"/>
              <a:ext cx="3396766" cy="482812"/>
            </a:xfrm>
            <a:prstGeom prst="curvedUpArrow">
              <a:avLst>
                <a:gd name="adj1" fmla="val 23187"/>
                <a:gd name="adj2" fmla="val 42137"/>
                <a:gd name="adj3" fmla="val 172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4996648" y="3361838"/>
              <a:ext cx="517559" cy="19167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ight Arrow 46"/>
            <p:cNvSpPr/>
            <p:nvPr/>
          </p:nvSpPr>
          <p:spPr>
            <a:xfrm rot="10800000">
              <a:off x="5018815" y="3533810"/>
              <a:ext cx="615013" cy="19167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2710668" y="3444911"/>
              <a:ext cx="726596" cy="191673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ight Arrow 48"/>
            <p:cNvSpPr/>
            <p:nvPr/>
          </p:nvSpPr>
          <p:spPr>
            <a:xfrm rot="5400000">
              <a:off x="4074121" y="4548813"/>
              <a:ext cx="475060" cy="159419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ight Arrow 47"/>
            <p:cNvSpPr/>
            <p:nvPr/>
          </p:nvSpPr>
          <p:spPr>
            <a:xfrm rot="16200000">
              <a:off x="3803424" y="2422853"/>
              <a:ext cx="555576" cy="17729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ight Arrow 44"/>
            <p:cNvSpPr/>
            <p:nvPr/>
          </p:nvSpPr>
          <p:spPr>
            <a:xfrm rot="16200000">
              <a:off x="3813761" y="4679202"/>
              <a:ext cx="651265" cy="177294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ight Arrow 43"/>
            <p:cNvSpPr/>
            <p:nvPr/>
          </p:nvSpPr>
          <p:spPr>
            <a:xfrm rot="5400000">
              <a:off x="3949632" y="2377204"/>
              <a:ext cx="658240" cy="1659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437264" y="2832679"/>
              <a:ext cx="1581551" cy="1581552"/>
            </a:xfrm>
            <a:custGeom>
              <a:avLst/>
              <a:gdLst>
                <a:gd name="connsiteX0" fmla="*/ 0 w 1860649"/>
                <a:gd name="connsiteY0" fmla="*/ 930325 h 1860649"/>
                <a:gd name="connsiteX1" fmla="*/ 930325 w 1860649"/>
                <a:gd name="connsiteY1" fmla="*/ 0 h 1860649"/>
                <a:gd name="connsiteX2" fmla="*/ 1860650 w 1860649"/>
                <a:gd name="connsiteY2" fmla="*/ 930325 h 1860649"/>
                <a:gd name="connsiteX3" fmla="*/ 930325 w 1860649"/>
                <a:gd name="connsiteY3" fmla="*/ 1860650 h 1860649"/>
                <a:gd name="connsiteX4" fmla="*/ 0 w 1860649"/>
                <a:gd name="connsiteY4" fmla="*/ 930325 h 186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649" h="1860649">
                  <a:moveTo>
                    <a:pt x="0" y="930325"/>
                  </a:moveTo>
                  <a:cubicBezTo>
                    <a:pt x="0" y="416521"/>
                    <a:pt x="416521" y="0"/>
                    <a:pt x="930325" y="0"/>
                  </a:cubicBezTo>
                  <a:cubicBezTo>
                    <a:pt x="1444129" y="0"/>
                    <a:pt x="1860650" y="416521"/>
                    <a:pt x="1860650" y="930325"/>
                  </a:cubicBezTo>
                  <a:cubicBezTo>
                    <a:pt x="1860650" y="1444129"/>
                    <a:pt x="1444129" y="1860650"/>
                    <a:pt x="930325" y="1860650"/>
                  </a:cubicBezTo>
                  <a:cubicBezTo>
                    <a:pt x="416521" y="1860650"/>
                    <a:pt x="0" y="1444129"/>
                    <a:pt x="0" y="930325"/>
                  </a:cubicBez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296616" tIns="296616" rIns="296616" bIns="296616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900" b="1" kern="1200" dirty="0" smtClean="0"/>
                <a:t>Regional models &amp; GCMs</a:t>
              </a:r>
              <a:endParaRPr lang="en-GB" sz="1900" b="1" kern="1200" dirty="0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3437264" y="912992"/>
              <a:ext cx="1397914" cy="1320719"/>
            </a:xfrm>
            <a:custGeom>
              <a:avLst/>
              <a:gdLst>
                <a:gd name="connsiteX0" fmla="*/ 0 w 1302454"/>
                <a:gd name="connsiteY0" fmla="*/ 651227 h 1302454"/>
                <a:gd name="connsiteX1" fmla="*/ 651227 w 1302454"/>
                <a:gd name="connsiteY1" fmla="*/ 0 h 1302454"/>
                <a:gd name="connsiteX2" fmla="*/ 1302454 w 1302454"/>
                <a:gd name="connsiteY2" fmla="*/ 651227 h 1302454"/>
                <a:gd name="connsiteX3" fmla="*/ 651227 w 1302454"/>
                <a:gd name="connsiteY3" fmla="*/ 1302454 h 1302454"/>
                <a:gd name="connsiteX4" fmla="*/ 0 w 1302454"/>
                <a:gd name="connsiteY4" fmla="*/ 651227 h 130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454" h="1302454">
                  <a:moveTo>
                    <a:pt x="0" y="651227"/>
                  </a:moveTo>
                  <a:cubicBezTo>
                    <a:pt x="0" y="291564"/>
                    <a:pt x="291564" y="0"/>
                    <a:pt x="651227" y="0"/>
                  </a:cubicBezTo>
                  <a:cubicBezTo>
                    <a:pt x="1010890" y="0"/>
                    <a:pt x="1302454" y="291564"/>
                    <a:pt x="1302454" y="651227"/>
                  </a:cubicBezTo>
                  <a:cubicBezTo>
                    <a:pt x="1302454" y="1010890"/>
                    <a:pt x="1010890" y="1302454"/>
                    <a:pt x="651227" y="1302454"/>
                  </a:cubicBezTo>
                  <a:cubicBezTo>
                    <a:pt x="291564" y="1302454"/>
                    <a:pt x="0" y="1010890"/>
                    <a:pt x="0" y="651227"/>
                  </a:cubicBez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0" vert="horz" wrap="square" lIns="211060" tIns="211060" rIns="211060" bIns="2110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AERONET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inversions</a:t>
              </a:r>
              <a:endParaRPr lang="en-GB" sz="1600" b="1" kern="1200" dirty="0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5509253" y="2889522"/>
              <a:ext cx="1375454" cy="1302454"/>
            </a:xfrm>
            <a:custGeom>
              <a:avLst/>
              <a:gdLst>
                <a:gd name="connsiteX0" fmla="*/ 0 w 1302454"/>
                <a:gd name="connsiteY0" fmla="*/ 651227 h 1302454"/>
                <a:gd name="connsiteX1" fmla="*/ 651227 w 1302454"/>
                <a:gd name="connsiteY1" fmla="*/ 0 h 1302454"/>
                <a:gd name="connsiteX2" fmla="*/ 1302454 w 1302454"/>
                <a:gd name="connsiteY2" fmla="*/ 651227 h 1302454"/>
                <a:gd name="connsiteX3" fmla="*/ 651227 w 1302454"/>
                <a:gd name="connsiteY3" fmla="*/ 1302454 h 1302454"/>
                <a:gd name="connsiteX4" fmla="*/ 0 w 1302454"/>
                <a:gd name="connsiteY4" fmla="*/ 651227 h 130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454" h="1302454">
                  <a:moveTo>
                    <a:pt x="0" y="651227"/>
                  </a:moveTo>
                  <a:cubicBezTo>
                    <a:pt x="0" y="291564"/>
                    <a:pt x="291564" y="0"/>
                    <a:pt x="651227" y="0"/>
                  </a:cubicBezTo>
                  <a:cubicBezTo>
                    <a:pt x="1010890" y="0"/>
                    <a:pt x="1302454" y="291564"/>
                    <a:pt x="1302454" y="651227"/>
                  </a:cubicBezTo>
                  <a:cubicBezTo>
                    <a:pt x="1302454" y="1010890"/>
                    <a:pt x="1010890" y="1302454"/>
                    <a:pt x="651227" y="1302454"/>
                  </a:cubicBezTo>
                  <a:cubicBezTo>
                    <a:pt x="291564" y="1302454"/>
                    <a:pt x="0" y="1010890"/>
                    <a:pt x="0" y="651227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spcFirstLastPara="0" vert="horz" wrap="square" lIns="211060" tIns="211060" rIns="211060" bIns="2110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SATELLITE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retrievals</a:t>
              </a:r>
              <a:endParaRPr lang="en-GB" sz="1600" b="1" kern="1200" dirty="0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532724" y="4866052"/>
              <a:ext cx="1302454" cy="1302454"/>
            </a:xfrm>
            <a:custGeom>
              <a:avLst/>
              <a:gdLst>
                <a:gd name="connsiteX0" fmla="*/ 0 w 1302454"/>
                <a:gd name="connsiteY0" fmla="*/ 651227 h 1302454"/>
                <a:gd name="connsiteX1" fmla="*/ 651227 w 1302454"/>
                <a:gd name="connsiteY1" fmla="*/ 0 h 1302454"/>
                <a:gd name="connsiteX2" fmla="*/ 1302454 w 1302454"/>
                <a:gd name="connsiteY2" fmla="*/ 651227 h 1302454"/>
                <a:gd name="connsiteX3" fmla="*/ 651227 w 1302454"/>
                <a:gd name="connsiteY3" fmla="*/ 1302454 h 1302454"/>
                <a:gd name="connsiteX4" fmla="*/ 0 w 1302454"/>
                <a:gd name="connsiteY4" fmla="*/ 651227 h 130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454" h="1302454">
                  <a:moveTo>
                    <a:pt x="0" y="651227"/>
                  </a:moveTo>
                  <a:cubicBezTo>
                    <a:pt x="0" y="291564"/>
                    <a:pt x="291564" y="0"/>
                    <a:pt x="651227" y="0"/>
                  </a:cubicBezTo>
                  <a:cubicBezTo>
                    <a:pt x="1010890" y="0"/>
                    <a:pt x="1302454" y="291564"/>
                    <a:pt x="1302454" y="651227"/>
                  </a:cubicBezTo>
                  <a:cubicBezTo>
                    <a:pt x="1302454" y="1010890"/>
                    <a:pt x="1010890" y="1302454"/>
                    <a:pt x="651227" y="1302454"/>
                  </a:cubicBezTo>
                  <a:cubicBezTo>
                    <a:pt x="291564" y="1302454"/>
                    <a:pt x="0" y="1010890"/>
                    <a:pt x="0" y="651227"/>
                  </a:cubicBez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211060" tIns="211060" rIns="211060" bIns="2110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LIDAR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profiles</a:t>
              </a:r>
              <a:endParaRPr lang="en-GB" sz="1600" b="1" kern="1200" dirty="0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1367021" y="2889522"/>
              <a:ext cx="1491627" cy="1302454"/>
            </a:xfrm>
            <a:custGeom>
              <a:avLst/>
              <a:gdLst>
                <a:gd name="connsiteX0" fmla="*/ 0 w 1302454"/>
                <a:gd name="connsiteY0" fmla="*/ 651227 h 1302454"/>
                <a:gd name="connsiteX1" fmla="*/ 651227 w 1302454"/>
                <a:gd name="connsiteY1" fmla="*/ 0 h 1302454"/>
                <a:gd name="connsiteX2" fmla="*/ 1302454 w 1302454"/>
                <a:gd name="connsiteY2" fmla="*/ 651227 h 1302454"/>
                <a:gd name="connsiteX3" fmla="*/ 651227 w 1302454"/>
                <a:gd name="connsiteY3" fmla="*/ 1302454 h 1302454"/>
                <a:gd name="connsiteX4" fmla="*/ 0 w 1302454"/>
                <a:gd name="connsiteY4" fmla="*/ 651227 h 130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454" h="1302454">
                  <a:moveTo>
                    <a:pt x="0" y="651227"/>
                  </a:moveTo>
                  <a:cubicBezTo>
                    <a:pt x="0" y="291564"/>
                    <a:pt x="291564" y="0"/>
                    <a:pt x="651227" y="0"/>
                  </a:cubicBezTo>
                  <a:cubicBezTo>
                    <a:pt x="1010890" y="0"/>
                    <a:pt x="1302454" y="291564"/>
                    <a:pt x="1302454" y="651227"/>
                  </a:cubicBezTo>
                  <a:cubicBezTo>
                    <a:pt x="1302454" y="1010890"/>
                    <a:pt x="1010890" y="1302454"/>
                    <a:pt x="651227" y="1302454"/>
                  </a:cubicBezTo>
                  <a:cubicBezTo>
                    <a:pt x="291564" y="1302454"/>
                    <a:pt x="0" y="1010890"/>
                    <a:pt x="0" y="651227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11060" tIns="211060" rIns="211060" bIns="2110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IN SITU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 smtClean="0"/>
                <a:t>chemistry</a:t>
              </a:r>
              <a:endParaRPr lang="en-GB" sz="1600" b="1" kern="1200" dirty="0"/>
            </a:p>
          </p:txBody>
        </p:sp>
        <p:sp>
          <p:nvSpPr>
            <p:cNvPr id="54" name="Circular Arrow 53"/>
            <p:cNvSpPr/>
            <p:nvPr/>
          </p:nvSpPr>
          <p:spPr>
            <a:xfrm rot="5400000" flipH="1">
              <a:off x="2990843" y="1441224"/>
              <a:ext cx="3203630" cy="3449620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2" name="Circular Arrow 61"/>
            <p:cNvSpPr/>
            <p:nvPr/>
          </p:nvSpPr>
          <p:spPr>
            <a:xfrm rot="16495040">
              <a:off x="1386400" y="398491"/>
              <a:ext cx="4808702" cy="6340979"/>
            </a:xfrm>
            <a:prstGeom prst="circularArrow">
              <a:avLst>
                <a:gd name="adj1" fmla="val 1625"/>
                <a:gd name="adj2" fmla="val 370863"/>
                <a:gd name="adj3" fmla="val 20578516"/>
                <a:gd name="adj4" fmla="val 10800000"/>
                <a:gd name="adj5" fmla="val 266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Circular Arrow 32"/>
            <p:cNvSpPr/>
            <p:nvPr/>
          </p:nvSpPr>
          <p:spPr>
            <a:xfrm rot="16200000">
              <a:off x="2146009" y="1587535"/>
              <a:ext cx="3203632" cy="3156999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Circular Arrow 33"/>
            <p:cNvSpPr/>
            <p:nvPr/>
          </p:nvSpPr>
          <p:spPr>
            <a:xfrm rot="5154847" flipV="1">
              <a:off x="1658419" y="1826608"/>
              <a:ext cx="4103055" cy="3821102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5" name="Circular Arrow 34"/>
            <p:cNvSpPr/>
            <p:nvPr/>
          </p:nvSpPr>
          <p:spPr>
            <a:xfrm rot="21354847" flipV="1">
              <a:off x="2350226" y="2204931"/>
              <a:ext cx="4178011" cy="3587018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6" name="Circular Arrow 35"/>
            <p:cNvSpPr/>
            <p:nvPr/>
          </p:nvSpPr>
          <p:spPr>
            <a:xfrm rot="5400000">
              <a:off x="3033935" y="2312198"/>
              <a:ext cx="3200637" cy="3209532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7" name="Circular Arrow 36"/>
            <p:cNvSpPr/>
            <p:nvPr/>
          </p:nvSpPr>
          <p:spPr>
            <a:xfrm rot="10800000">
              <a:off x="2139834" y="2316644"/>
              <a:ext cx="3301834" cy="3261961"/>
            </a:xfrm>
            <a:prstGeom prst="circularArrow">
              <a:avLst>
                <a:gd name="adj1" fmla="val 2384"/>
                <a:gd name="adj2" fmla="val 433242"/>
                <a:gd name="adj3" fmla="val 20591303"/>
                <a:gd name="adj4" fmla="val 16880454"/>
                <a:gd name="adj5" fmla="val 411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183951" y="2085813"/>
              <a:ext cx="1713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GB" sz="2400" b="1" dirty="0" smtClean="0">
                  <a:ln w="11430"/>
                  <a:solidFill>
                    <a:srgbClr val="0066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1st Guess</a:t>
              </a:r>
              <a:endParaRPr lang="en-GB" sz="2400" b="1" dirty="0">
                <a:ln w="11430"/>
                <a:solidFill>
                  <a:srgbClr val="0066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8718718">
              <a:off x="2140298" y="1865641"/>
              <a:ext cx="686913" cy="48780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GB" sz="3600" b="1" dirty="0" smtClean="0">
                  <a:ln w="11430"/>
                  <a:solidFill>
                    <a:srgbClr val="0066FF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en-GB" sz="2000" b="1" dirty="0">
                <a:ln w="11430"/>
                <a:solidFill>
                  <a:srgbClr val="0066FF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5841381" y="5151071"/>
            <a:ext cx="3150218" cy="1310997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solidFill>
                  <a:schemeClr val="bg1"/>
                </a:solidFill>
              </a:rPr>
              <a:t>AERONET is a reference </a:t>
            </a:r>
            <a:r>
              <a:rPr lang="en-US" sz="1400" b="1" dirty="0" smtClean="0">
                <a:solidFill>
                  <a:schemeClr val="bg1"/>
                </a:solidFill>
              </a:rPr>
              <a:t>for</a:t>
            </a:r>
            <a:r>
              <a:rPr lang="en-US" sz="1400" b="1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validating satellite retrievals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assigning aerosol types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400" dirty="0">
                <a:solidFill>
                  <a:schemeClr val="bg1"/>
                </a:solidFill>
              </a:rPr>
              <a:t>providing 1</a:t>
            </a:r>
            <a:r>
              <a:rPr lang="en-US" sz="1400" baseline="30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guesses in “spin-ups”</a:t>
            </a:r>
          </a:p>
        </p:txBody>
      </p:sp>
    </p:spTree>
    <p:extLst>
      <p:ext uri="{BB962C8B-B14F-4D97-AF65-F5344CB8AC3E}">
        <p14:creationId xmlns:p14="http://schemas.microsoft.com/office/powerpoint/2010/main" val="110169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4800" y="176128"/>
            <a:ext cx="180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4) A wish list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1272" y="1143000"/>
            <a:ext cx="6096001" cy="2809280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b="1" dirty="0" smtClean="0">
                <a:solidFill>
                  <a:schemeClr val="tx1"/>
                </a:solidFill>
              </a:rPr>
              <a:t>More continuity in the AERONET inversion data record </a:t>
            </a:r>
            <a:r>
              <a:rPr lang="en-US" b="1" dirty="0" smtClean="0">
                <a:solidFill>
                  <a:schemeClr val="tx1"/>
                </a:solidFill>
                <a:sym typeface="Wingdings" pitchFamily="2" charset="2"/>
              </a:rPr>
              <a:t> to enable studies of the temporal evolution of atypical aerosol events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Establishment of a taxonomy database  to help detect, assess and monitor atypical events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b="1" dirty="0" smtClean="0">
                <a:solidFill>
                  <a:schemeClr val="tx1"/>
                </a:solidFill>
              </a:rPr>
              <a:t>Incorporation of our algorithm into operational algorithms &amp; AERONET (inversion) data products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Y</a:t>
            </a:r>
            <a:r>
              <a:rPr lang="en-US" b="1" dirty="0" smtClean="0">
                <a:solidFill>
                  <a:schemeClr val="bg1"/>
                </a:solidFill>
                <a:sym typeface="Wingdings" pitchFamily="2" charset="2"/>
              </a:rPr>
              <a:t>our suggestions 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19128" y="4635032"/>
            <a:ext cx="5893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Many thanks to all our colleagues</a:t>
            </a:r>
          </a:p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Michael Taylor, IERSD-NOA</a:t>
            </a:r>
          </a:p>
          <a:p>
            <a:pPr algn="ctr"/>
            <a:r>
              <a:rPr lang="en-US" sz="3200" i="1" dirty="0" smtClean="0">
                <a:solidFill>
                  <a:srgbClr val="C00000"/>
                </a:solidFill>
              </a:rPr>
              <a:t>mtaylor@noa.gr</a:t>
            </a:r>
            <a:endParaRPr lang="en-US" sz="3200" i="1" dirty="0">
              <a:solidFill>
                <a:srgbClr val="C00000"/>
              </a:solidFill>
            </a:endParaRPr>
          </a:p>
        </p:txBody>
      </p:sp>
      <p:pic>
        <p:nvPicPr>
          <p:cNvPr id="1027" name="Picture 3" descr="C:\Users\patternizer\Desktop\COMECAP Talk\Fresno_L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032" y="1024478"/>
            <a:ext cx="1875648" cy="296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3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61119" y="3114675"/>
            <a:ext cx="2221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EXTRA SLIDES</a:t>
            </a:r>
            <a:endParaRPr lang="en-US" sz="2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5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4800" y="176128"/>
            <a:ext cx="442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Errors on the AERONET retrieval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4316" y="1019949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 </a:t>
            </a:r>
            <a:r>
              <a:rPr lang="en-US" sz="1100" dirty="0" smtClean="0"/>
              <a:t>Jan 2002)</a:t>
            </a:r>
            <a:endParaRPr lang="en-US" sz="1100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57" y="1019949"/>
            <a:ext cx="8450943" cy="3916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7724777" y="2452725"/>
            <a:ext cx="1059558" cy="18202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856452" y="3672290"/>
            <a:ext cx="0" cy="3946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362200" y="3050332"/>
            <a:ext cx="0" cy="3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858000" y="1309390"/>
            <a:ext cx="0" cy="74242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24776" y="2452724"/>
            <a:ext cx="0" cy="167041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47981" y="2176572"/>
            <a:ext cx="8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91415" y="1493135"/>
            <a:ext cx="78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73126" y="2918869"/>
            <a:ext cx="76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6452" y="3899235"/>
            <a:ext cx="1050732" cy="44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=35%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833998" y="2896426"/>
            <a:ext cx="0" cy="122671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6916" y="2606613"/>
            <a:ext cx="886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93238" y="2896426"/>
            <a:ext cx="950287" cy="13724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5" name="Rounded Rectangle 34"/>
          <p:cNvSpPr/>
          <p:nvPr/>
        </p:nvSpPr>
        <p:spPr>
          <a:xfrm>
            <a:off x="849376" y="4648200"/>
            <a:ext cx="3337380" cy="1770698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l-GR" sz="1400" b="1" dirty="0">
                <a:solidFill>
                  <a:schemeClr val="bg1"/>
                </a:solidFill>
              </a:rPr>
              <a:t>ε</a:t>
            </a:r>
            <a:r>
              <a:rPr lang="en-US" sz="1400" b="1" dirty="0">
                <a:solidFill>
                  <a:schemeClr val="bg1"/>
                </a:solidFill>
              </a:rPr>
              <a:t> = reported AERONET error: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l-GR" sz="1400" dirty="0">
                <a:solidFill>
                  <a:schemeClr val="bg1"/>
                </a:solidFill>
              </a:rPr>
              <a:t>ε</a:t>
            </a:r>
            <a:r>
              <a:rPr lang="en-GB" sz="1400" dirty="0">
                <a:solidFill>
                  <a:schemeClr val="bg1"/>
                </a:solidFill>
              </a:rPr>
              <a:t> = 10% at fine &amp; coarse peaks</a:t>
            </a:r>
          </a:p>
          <a:p>
            <a:r>
              <a:rPr lang="el-GR" sz="1400" dirty="0">
                <a:solidFill>
                  <a:schemeClr val="bg1"/>
                </a:solidFill>
              </a:rPr>
              <a:t>ε</a:t>
            </a:r>
            <a:r>
              <a:rPr lang="en-GB" sz="1400" dirty="0">
                <a:solidFill>
                  <a:schemeClr val="bg1"/>
                </a:solidFill>
              </a:rPr>
              <a:t> = 35% at local minimum</a:t>
            </a:r>
          </a:p>
          <a:p>
            <a:r>
              <a:rPr lang="el-GR" sz="1400" dirty="0">
                <a:solidFill>
                  <a:schemeClr val="bg1"/>
                </a:solidFill>
              </a:rPr>
              <a:t>ε</a:t>
            </a:r>
            <a:r>
              <a:rPr lang="en-GB" sz="1400" dirty="0">
                <a:solidFill>
                  <a:schemeClr val="bg1"/>
                </a:solidFill>
              </a:rPr>
              <a:t> = 100% at edges: r &lt; 0.1</a:t>
            </a:r>
            <a:r>
              <a:rPr lang="el-GR" sz="1400" dirty="0">
                <a:solidFill>
                  <a:schemeClr val="bg1"/>
                </a:solidFill>
              </a:rPr>
              <a:t>μ</a:t>
            </a:r>
            <a:r>
              <a:rPr lang="en-GB" sz="1400" dirty="0">
                <a:solidFill>
                  <a:schemeClr val="bg1"/>
                </a:solidFill>
              </a:rPr>
              <a:t>m or r &gt; 7</a:t>
            </a:r>
            <a:r>
              <a:rPr lang="el-GR" sz="1400" dirty="0">
                <a:solidFill>
                  <a:schemeClr val="bg1"/>
                </a:solidFill>
              </a:rPr>
              <a:t>μ</a:t>
            </a:r>
            <a:r>
              <a:rPr lang="en-GB" sz="1400" dirty="0">
                <a:solidFill>
                  <a:schemeClr val="bg1"/>
                </a:solidFill>
              </a:rPr>
              <a:t>m</a:t>
            </a:r>
          </a:p>
          <a:p>
            <a:endParaRPr lang="en-GB" sz="1400" dirty="0" smtClean="0">
              <a:solidFill>
                <a:schemeClr val="bg1"/>
              </a:solidFill>
            </a:endParaRPr>
          </a:p>
          <a:p>
            <a:r>
              <a:rPr lang="en-GB" sz="1400" dirty="0" smtClean="0">
                <a:solidFill>
                  <a:schemeClr val="bg1"/>
                </a:solidFill>
              </a:rPr>
              <a:t>Dubovik et al (2002) 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184" y="2941989"/>
            <a:ext cx="2420871" cy="1281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1104900" y="1487292"/>
            <a:ext cx="1790700" cy="24403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  <a:spcBef>
                <a:spcPts val="600"/>
              </a:spcBef>
            </a:pPr>
            <a:r>
              <a:rPr lang="en-US" sz="1400" b="1" dirty="0" smtClean="0"/>
              <a:t>Lanai </a:t>
            </a:r>
            <a:r>
              <a:rPr lang="en-US" sz="1400" dirty="0" smtClean="0"/>
              <a:t>(21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Jan 2002)</a:t>
            </a:r>
          </a:p>
        </p:txBody>
      </p:sp>
      <p:sp>
        <p:nvSpPr>
          <p:cNvPr id="24" name="Down Arrow 23"/>
          <p:cNvSpPr/>
          <p:nvPr/>
        </p:nvSpPr>
        <p:spPr>
          <a:xfrm>
            <a:off x="6527985" y="4148538"/>
            <a:ext cx="412443" cy="72099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5" name="Rounded Rectangle 24"/>
          <p:cNvSpPr/>
          <p:nvPr/>
        </p:nvSpPr>
        <p:spPr>
          <a:xfrm>
            <a:off x="6477000" y="3899234"/>
            <a:ext cx="514415" cy="22390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Rounded Rectangle 25"/>
          <p:cNvSpPr/>
          <p:nvPr/>
        </p:nvSpPr>
        <p:spPr>
          <a:xfrm>
            <a:off x="4976494" y="4869538"/>
            <a:ext cx="3893591" cy="131099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i="1" dirty="0" smtClean="0">
                <a:solidFill>
                  <a:schemeClr val="bg1"/>
                </a:solidFill>
              </a:rPr>
              <a:t>N</a:t>
            </a:r>
            <a:r>
              <a:rPr lang="en-US" sz="1400" b="1" dirty="0" smtClean="0">
                <a:solidFill>
                  <a:schemeClr val="bg1"/>
                </a:solidFill>
              </a:rPr>
              <a:t>=2200 (x10 AERONET) gave best results for:</a:t>
            </a:r>
          </a:p>
          <a:p>
            <a:pPr>
              <a:spcBef>
                <a:spcPts val="600"/>
              </a:spcBef>
            </a:pPr>
            <a:endParaRPr lang="en-US" sz="1400" b="1" dirty="0" smtClean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c</a:t>
            </a:r>
            <a:r>
              <a:rPr lang="en-US" sz="1400" dirty="0" smtClean="0">
                <a:solidFill>
                  <a:schemeClr val="bg1"/>
                </a:solidFill>
                <a:sym typeface="Wingdings" pitchFamily="2" charset="2"/>
              </a:rPr>
              <a:t>alculation of max(</a:t>
            </a:r>
            <a:r>
              <a:rPr lang="en-US" sz="1400" i="1" dirty="0" smtClean="0">
                <a:solidFill>
                  <a:schemeClr val="bg1"/>
                </a:solidFill>
                <a:sym typeface="Wingdings" pitchFamily="2" charset="2"/>
              </a:rPr>
              <a:t>R</a:t>
            </a:r>
            <a:r>
              <a:rPr lang="en-US" sz="1400" i="1" baseline="30000" dirty="0" smtClean="0">
                <a:solidFill>
                  <a:schemeClr val="bg1"/>
                </a:solidFill>
                <a:sym typeface="Wingdings" pitchFamily="2" charset="2"/>
              </a:rPr>
              <a:t>2</a:t>
            </a:r>
            <a:r>
              <a:rPr lang="en-US" sz="1400" dirty="0" smtClean="0">
                <a:solidFill>
                  <a:schemeClr val="bg1"/>
                </a:solidFill>
                <a:sym typeface="Wingdings" pitchFamily="2" charset="2"/>
              </a:rPr>
              <a:t>) in the OEV method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400" dirty="0">
                <a:solidFill>
                  <a:schemeClr val="bg1"/>
                </a:solidFill>
                <a:sym typeface="Wingdings" pitchFamily="2" charset="2"/>
              </a:rPr>
              <a:t>s</a:t>
            </a:r>
            <a:r>
              <a:rPr lang="en-US" sz="1400" dirty="0" smtClean="0">
                <a:solidFill>
                  <a:schemeClr val="bg1"/>
                </a:solidFill>
                <a:sym typeface="Wingdings" pitchFamily="2" charset="2"/>
              </a:rPr>
              <a:t>tabilization of the SE in the GMM method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1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8" y="842500"/>
            <a:ext cx="4631872" cy="22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" y="173435"/>
            <a:ext cx="4175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Using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GOCART to isolate events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928" y="3058297"/>
            <a:ext cx="1719942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Source</a:t>
            </a:r>
            <a:r>
              <a:rPr lang="en-US" sz="1200" i="1" dirty="0" smtClean="0"/>
              <a:t>: </a:t>
            </a:r>
            <a:r>
              <a:rPr lang="en-US" sz="1200" dirty="0" smtClean="0"/>
              <a:t>IPCC/AR5 (2013)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66700"/>
            <a:ext cx="8763000" cy="2480742"/>
          </a:xfrm>
          <a:prstGeom prst="rect">
            <a:avLst/>
          </a:prstGeom>
        </p:spPr>
      </p:pic>
      <p:pic>
        <p:nvPicPr>
          <p:cNvPr id="3" name="Picture 2" descr="C:\Users\Michael\Desktop\AEROMAP (Reports)\PERIODIC REPORT 2\IMAGES\Fig2 - GOCART mean type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08536"/>
            <a:ext cx="4419600" cy="32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05227" y="4028189"/>
            <a:ext cx="4455899" cy="24642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Rounded Rectangle 14"/>
          <p:cNvSpPr/>
          <p:nvPr/>
        </p:nvSpPr>
        <p:spPr>
          <a:xfrm>
            <a:off x="4533900" y="4028188"/>
            <a:ext cx="2853872" cy="2464247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Rounded Rectangle 15"/>
          <p:cNvSpPr/>
          <p:nvPr/>
        </p:nvSpPr>
        <p:spPr>
          <a:xfrm>
            <a:off x="2512284" y="2027801"/>
            <a:ext cx="1723158" cy="817245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GOCART 2000-2006 global mean AOD per type</a:t>
            </a:r>
            <a:endParaRPr lang="en-GB" sz="1200" i="1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 rot="10800000">
            <a:off x="4310300" y="2166942"/>
            <a:ext cx="501651" cy="538962"/>
            <a:chOff x="3595927" y="1597089"/>
            <a:chExt cx="1079500" cy="538962"/>
          </a:xfrm>
        </p:grpSpPr>
        <p:sp>
          <p:nvSpPr>
            <p:cNvPr id="17" name="Left Brace 16"/>
            <p:cNvSpPr/>
            <p:nvPr/>
          </p:nvSpPr>
          <p:spPr>
            <a:xfrm>
              <a:off x="4599227" y="1597089"/>
              <a:ext cx="76200" cy="538962"/>
            </a:xfrm>
            <a:prstGeom prst="lef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cxnSp>
          <p:nvCxnSpPr>
            <p:cNvPr id="18" name="Straight Arrow Connector 17"/>
            <p:cNvCxnSpPr>
              <a:stCxn id="17" idx="1"/>
            </p:cNvCxnSpPr>
            <p:nvPr/>
          </p:nvCxnSpPr>
          <p:spPr>
            <a:xfrm flipH="1">
              <a:off x="3595927" y="1866570"/>
              <a:ext cx="10033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53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4" name="Rectangle 13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764334"/>
              </p:ext>
            </p:extLst>
          </p:nvPr>
        </p:nvGraphicFramePr>
        <p:xfrm>
          <a:off x="152400" y="990600"/>
          <a:ext cx="8610598" cy="243840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493915"/>
                <a:gridCol w="1544797"/>
                <a:gridCol w="1490846"/>
                <a:gridCol w="1020260"/>
                <a:gridCol w="1020260"/>
                <a:gridCol w="1020260"/>
                <a:gridCol w="1020260"/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Aerosol type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AERONET site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Peak date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SU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OC+BC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2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Dust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Banizoumbou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16/03/2005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1.02%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97.91%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0.03%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1.04%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2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Biomass Burning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Mongu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14/08/2003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5.61%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0.22%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0.05%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94.12%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2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Urban SO</a:t>
                      </a:r>
                      <a:r>
                        <a:rPr lang="en-GB" sz="1400" baseline="-25000" dirty="0">
                          <a:effectLst/>
                        </a:rPr>
                        <a:t>2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GSFC-Washington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17/08/2005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87.53%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1.38%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0.05%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11.04%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2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Marine (sea salt)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Lanai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21/02/2002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28.92%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3.32%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60.14%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7.61%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742325"/>
              </p:ext>
            </p:extLst>
          </p:nvPr>
        </p:nvGraphicFramePr>
        <p:xfrm>
          <a:off x="152399" y="3581400"/>
          <a:ext cx="6400800" cy="1752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680"/>
                <a:gridCol w="817020"/>
                <a:gridCol w="817020"/>
                <a:gridCol w="817020"/>
                <a:gridCol w="817020"/>
                <a:gridCol w="817020"/>
                <a:gridCol w="817020"/>
              </a:tblGrid>
              <a:tr h="3589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Aerosol type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 [r</a:t>
                      </a:r>
                      <a:r>
                        <a:rPr lang="en-GB" sz="1400" baseline="-25000">
                          <a:effectLst/>
                        </a:rPr>
                        <a:t>f</a:t>
                      </a:r>
                      <a:r>
                        <a:rPr lang="en-GB" sz="1400">
                          <a:effectLst/>
                        </a:rPr>
                        <a:t>]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 [r</a:t>
                      </a:r>
                      <a:r>
                        <a:rPr lang="en-GB" sz="1400" baseline="-25000">
                          <a:effectLst/>
                        </a:rPr>
                        <a:t>c</a:t>
                      </a:r>
                      <a:r>
                        <a:rPr lang="en-GB" sz="1400">
                          <a:effectLst/>
                        </a:rPr>
                        <a:t>] 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 [σ</a:t>
                      </a:r>
                      <a:r>
                        <a:rPr lang="en-GB" sz="1400" baseline="-25000">
                          <a:effectLst/>
                        </a:rPr>
                        <a:t>f</a:t>
                      </a:r>
                      <a:r>
                        <a:rPr lang="en-GB" sz="1400">
                          <a:effectLst/>
                        </a:rPr>
                        <a:t>]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 [σ</a:t>
                      </a:r>
                      <a:r>
                        <a:rPr lang="en-GB" sz="1400" baseline="-25000">
                          <a:effectLst/>
                        </a:rPr>
                        <a:t>c</a:t>
                      </a:r>
                      <a:r>
                        <a:rPr lang="en-GB" sz="1400">
                          <a:effectLst/>
                        </a:rPr>
                        <a:t>]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p [Vf] 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p [V</a:t>
                      </a:r>
                      <a:r>
                        <a:rPr lang="en-GB" sz="1400" baseline="-25000" dirty="0">
                          <a:effectLst/>
                        </a:rPr>
                        <a:t>c</a:t>
                      </a:r>
                      <a:r>
                        <a:rPr lang="en-GB" sz="1400" dirty="0">
                          <a:effectLst/>
                        </a:rPr>
                        <a:t>]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Dust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0.014 **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0.039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0.456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0.083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0.013 **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0.013 **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Biomass Burning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0.160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0.930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0.092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0.178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0.654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0.678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Urban SO</a:t>
                      </a:r>
                      <a:r>
                        <a:rPr lang="en-GB" sz="1400" baseline="-25000" dirty="0">
                          <a:effectLst/>
                        </a:rPr>
                        <a:t>2</a:t>
                      </a:r>
                      <a:r>
                        <a:rPr lang="en-GB" sz="1400" dirty="0">
                          <a:effectLst/>
                        </a:rPr>
                        <a:t> 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0.572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0.982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0.237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0.120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0.139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0.152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84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Marine (sea salt)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0.017 **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0.035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0.048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0.132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0.012 **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0.008 **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2667000" y="5691544"/>
            <a:ext cx="6352032" cy="715089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**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statistically-significant </a:t>
            </a:r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for dust &amp; marine-dominated AVSD </a:t>
            </a:r>
          </a:p>
          <a:p>
            <a:r>
              <a:rPr lang="en-US" dirty="0" smtClean="0">
                <a:solidFill>
                  <a:schemeClr val="bg1"/>
                </a:solidFill>
                <a:sym typeface="Wingdings" pitchFamily="2" charset="2"/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2-tailed </a:t>
            </a:r>
            <a:r>
              <a:rPr lang="en-US" dirty="0">
                <a:solidFill>
                  <a:schemeClr val="bg1"/>
                </a:solidFill>
              </a:rPr>
              <a:t>paired t-test at the 95% level of </a:t>
            </a:r>
            <a:r>
              <a:rPr lang="en-US" dirty="0" smtClean="0">
                <a:solidFill>
                  <a:schemeClr val="bg1"/>
                </a:solidFill>
              </a:rPr>
              <a:t>confidence: p&lt;0.025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173435"/>
            <a:ext cx="4511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OEV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“pure” aerosol cases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55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2400" y="173435"/>
            <a:ext cx="617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GMM V OEV V AERONET: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“pure” aerosol cases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78400" y="3507861"/>
            <a:ext cx="4030512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u="sng" dirty="0" smtClean="0"/>
              <a:t>SEA SALT (60%)</a:t>
            </a:r>
            <a:r>
              <a:rPr lang="en-US" sz="1100" b="1" dirty="0" smtClean="0"/>
              <a:t>: 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 = “</a:t>
            </a:r>
            <a:r>
              <a:rPr lang="en-US" sz="1100" b="1" i="1" dirty="0" smtClean="0">
                <a:solidFill>
                  <a:srgbClr val="FF0000"/>
                </a:solidFill>
              </a:rPr>
              <a:t>Double coarse peak</a:t>
            </a:r>
            <a:r>
              <a:rPr lang="en-US" sz="1100" dirty="0" smtClean="0"/>
              <a:t>”</a:t>
            </a:r>
            <a:endParaRPr lang="en-US" sz="1100" b="1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123324" y="994846"/>
            <a:ext cx="4448676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u="sng" dirty="0" smtClean="0"/>
              <a:t>DUST (98%)</a:t>
            </a:r>
            <a:r>
              <a:rPr lang="en-US" sz="1100" b="1" dirty="0" smtClean="0"/>
              <a:t>: Banizoumbou </a:t>
            </a:r>
            <a:r>
              <a:rPr lang="en-US" sz="1100" dirty="0" smtClean="0"/>
              <a:t>(</a:t>
            </a:r>
            <a:r>
              <a:rPr lang="en-GB" sz="1100" dirty="0" smtClean="0"/>
              <a:t>16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March 2005</a:t>
            </a:r>
            <a:r>
              <a:rPr lang="en-US" sz="1100" dirty="0" smtClean="0"/>
              <a:t>) = “</a:t>
            </a:r>
            <a:r>
              <a:rPr lang="en-US" sz="1100" b="1" i="1" dirty="0" smtClean="0">
                <a:solidFill>
                  <a:srgbClr val="FF0000"/>
                </a:solidFill>
              </a:rPr>
              <a:t>Quenched fine mode</a:t>
            </a:r>
            <a:r>
              <a:rPr lang="en-US" sz="1100" dirty="0" smtClean="0"/>
              <a:t>”</a:t>
            </a:r>
            <a:endParaRPr lang="en-US" sz="1100" b="1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110624" y="3512882"/>
            <a:ext cx="4461376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u="sng" dirty="0" smtClean="0"/>
              <a:t>URBAN SO</a:t>
            </a:r>
            <a:r>
              <a:rPr lang="en-US" sz="1100" b="1" u="sng" baseline="-25000" dirty="0" smtClean="0"/>
              <a:t>2</a:t>
            </a:r>
            <a:r>
              <a:rPr lang="en-US" sz="1100" b="1" u="sng" dirty="0"/>
              <a:t> (88%) </a:t>
            </a:r>
            <a:r>
              <a:rPr lang="en-US" sz="1100" b="1" dirty="0" smtClean="0"/>
              <a:t>: GFSC-Washington </a:t>
            </a:r>
            <a:r>
              <a:rPr lang="en-US" sz="1100" dirty="0" smtClean="0"/>
              <a:t>(</a:t>
            </a:r>
            <a:r>
              <a:rPr lang="en-GB" sz="1100" dirty="0" smtClean="0"/>
              <a:t>17</a:t>
            </a:r>
            <a:r>
              <a:rPr lang="en-GB" sz="1100" baseline="30000" dirty="0" smtClean="0"/>
              <a:t>th</a:t>
            </a:r>
            <a:r>
              <a:rPr lang="en-GB" sz="1100" dirty="0" smtClean="0"/>
              <a:t> August 2005</a:t>
            </a:r>
            <a:r>
              <a:rPr lang="en-US" sz="1100" dirty="0" smtClean="0"/>
              <a:t>) = “</a:t>
            </a:r>
            <a:r>
              <a:rPr lang="en-US" sz="1100" b="1" i="1" dirty="0" smtClean="0">
                <a:solidFill>
                  <a:srgbClr val="FF0000"/>
                </a:solidFill>
              </a:rPr>
              <a:t>Typical</a:t>
            </a:r>
            <a:r>
              <a:rPr lang="en-US" sz="1100" dirty="0" smtClean="0"/>
              <a:t>”</a:t>
            </a:r>
            <a:endParaRPr lang="en-US" sz="1100" b="1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4811461" y="994845"/>
            <a:ext cx="4197451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u="sng" dirty="0" smtClean="0"/>
              <a:t>SMOKE (94%)</a:t>
            </a:r>
            <a:r>
              <a:rPr lang="en-US" sz="1100" b="1" dirty="0" smtClean="0"/>
              <a:t>: Mongu </a:t>
            </a:r>
            <a:r>
              <a:rPr lang="en-US" sz="1100" dirty="0" smtClean="0"/>
              <a:t>(14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August </a:t>
            </a:r>
            <a:r>
              <a:rPr lang="en-GB" sz="1100" dirty="0" smtClean="0"/>
              <a:t>2003</a:t>
            </a:r>
            <a:r>
              <a:rPr lang="en-US" sz="1100" dirty="0" smtClean="0"/>
              <a:t>) = “</a:t>
            </a:r>
            <a:r>
              <a:rPr lang="en-US" sz="1100" b="1" i="1" dirty="0" smtClean="0">
                <a:solidFill>
                  <a:srgbClr val="FF0000"/>
                </a:solidFill>
              </a:rPr>
              <a:t>Typical</a:t>
            </a:r>
            <a:r>
              <a:rPr lang="en-US" sz="1100" dirty="0" smtClean="0"/>
              <a:t>”</a:t>
            </a:r>
            <a:endParaRPr lang="en-US" sz="11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" y="1322389"/>
            <a:ext cx="4550336" cy="203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60" y="1347788"/>
            <a:ext cx="4413453" cy="192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" y="3949699"/>
            <a:ext cx="4700500" cy="207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17" y="3949699"/>
            <a:ext cx="4325539" cy="207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8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2929982"/>
            <a:ext cx="3657599" cy="383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37813" y="3833196"/>
                <a:ext cx="5254072" cy="930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𝑆𝐸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l-GR" sz="1400" i="1"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i="1">
                                      <a:latin typeface="Cambria Math"/>
                                    </a:rPr>
                                    <m:t>×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𝑆𝐸</m:t>
                                  </m:r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i="1">
                                      <a:latin typeface="Cambria Math"/>
                                    </a:rPr>
                                    <m:t>×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𝑆𝐸</m:t>
                                  </m:r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400" i="1">
                                      <a:latin typeface="Cambria Math"/>
                                    </a:rPr>
                                    <m:t>×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𝑆𝐸</m:t>
                                  </m:r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l-GR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13" y="3833196"/>
                <a:ext cx="5254072" cy="9305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250262" y="1062597"/>
            <a:ext cx="2573910" cy="2619418"/>
            <a:chOff x="188643" y="899976"/>
            <a:chExt cx="2573910" cy="2619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188643" y="899976"/>
                  <a:ext cx="1524392" cy="5136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GB" sz="1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GB" sz="1400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l-GR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43" y="899976"/>
                  <a:ext cx="1524392" cy="51360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r="-2400" b="-588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188643" y="1408186"/>
                  <a:ext cx="1623778" cy="60305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4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 sz="1400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1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l-GR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43" y="1408186"/>
                  <a:ext cx="1623778" cy="60305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2256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88643" y="2005844"/>
                  <a:ext cx="2494337" cy="7346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 sz="1400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GB" sz="14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sz="1400" i="1">
                                    <a:latin typeface="Cambria Math"/>
                                  </a:rPr>
                                  <m:t>)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l-GR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43" y="2005844"/>
                  <a:ext cx="2494337" cy="73468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467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88643" y="2735140"/>
                  <a:ext cx="2573910" cy="7842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400" i="1">
                                <a:latin typeface="Cambria Math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GB" sz="1400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l-GR" sz="1400" i="1">
                                <a:latin typeface="Cambria Math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400"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l-GR" sz="1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GB" sz="1400" i="1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GB" sz="14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sz="1400" i="1"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l-GR" sz="1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l-GR" sz="1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l-GR" sz="1400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l-GR" sz="1400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GB" sz="1400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sz="1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l-GR" sz="1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43" y="2735140"/>
                  <a:ext cx="2573910" cy="784254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r="-1422"/>
                  </a:stretch>
                </a:blipFill>
              </p:spPr>
              <p:txBody>
                <a:bodyPr/>
                <a:lstStyle/>
                <a:p>
                  <a:r>
                    <a:rPr lang="el-G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519" y="4800600"/>
                <a:ext cx="4440186" cy="728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𝑢𝑝𝑝𝑒𝑟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𝑏𝑜𝑢𝑛𝑑</m:t>
                      </m:r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l-GR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sz="1400" i="1">
                              <a:latin typeface="Cambria Math"/>
                            </a:rPr>
                            <m:t>𝑖</m:t>
                          </m:r>
                          <m:r>
                            <a:rPr lang="en-GB" sz="1400" i="1">
                              <a:latin typeface="Cambria Math"/>
                            </a:rPr>
                            <m:t>=1..</m:t>
                          </m:r>
                          <m:r>
                            <a:rPr lang="en-GB" sz="1400" i="1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latin typeface="Cambria Math"/>
                                            </a:rPr>
                                            <m:t>ln</m:t>
                                          </m:r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sz="1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/>
                        </a:rPr>
                        <m:t>+1.96</m:t>
                      </m:r>
                      <m:rad>
                        <m:radPr>
                          <m:degHide m:val="on"/>
                          <m:ctrlPr>
                            <a:rPr lang="el-GR" sz="1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=1..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𝑆𝐸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l-GR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9" y="4800600"/>
                <a:ext cx="4440186" cy="72885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37813" y="5517090"/>
                <a:ext cx="4572000" cy="7288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𝑙𝑜𝑤𝑒𝑟</m:t>
                      </m:r>
                      <m:r>
                        <a:rPr lang="en-US" sz="1400" i="1">
                          <a:latin typeface="Cambria Math"/>
                        </a:rPr>
                        <m:t> </m:t>
                      </m:r>
                      <m:r>
                        <a:rPr lang="en-US" sz="1400" i="1">
                          <a:latin typeface="Cambria Math"/>
                        </a:rPr>
                        <m:t>𝑏𝑜𝑢𝑛𝑑</m:t>
                      </m:r>
                      <m:r>
                        <a:rPr lang="en-US" sz="1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l-GR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sz="1400" i="1">
                              <a:latin typeface="Cambria Math"/>
                            </a:rPr>
                            <m:t>𝑖</m:t>
                          </m:r>
                          <m:r>
                            <a:rPr lang="en-GB" sz="1400" i="1">
                              <a:latin typeface="Cambria Math"/>
                            </a:rPr>
                            <m:t>=1..</m:t>
                          </m:r>
                          <m:r>
                            <a:rPr lang="en-GB" sz="1400" i="1">
                              <a:latin typeface="Cambria Math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4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latin typeface="Cambria Math"/>
                                            </a:rPr>
                                            <m:t>ln</m:t>
                                          </m:r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sz="1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/>
                        </a:rPr>
                        <m:t>−1.96</m:t>
                      </m:r>
                      <m:rad>
                        <m:radPr>
                          <m:degHide m:val="on"/>
                          <m:ctrlPr>
                            <a:rPr lang="el-GR" sz="1400" i="1">
                              <a:latin typeface="Cambria Math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l-GR" sz="1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n-GB" sz="1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=1..</m:t>
                              </m:r>
                              <m:r>
                                <a:rPr lang="en-GB" sz="1400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l-GR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sz="1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1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𝑆𝐸</m:t>
                                          </m:r>
                                        </m:e>
                                        <m:sub>
                                          <m:r>
                                            <a:rPr lang="en-GB" sz="1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14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l-GR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13" y="5517090"/>
                <a:ext cx="4572000" cy="72885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e 21"/>
          <p:cNvSpPr/>
          <p:nvPr/>
        </p:nvSpPr>
        <p:spPr>
          <a:xfrm rot="10800000">
            <a:off x="2744295" y="1587177"/>
            <a:ext cx="134975" cy="2094837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Rounded Rectangle 27"/>
          <p:cNvSpPr/>
          <p:nvPr/>
        </p:nvSpPr>
        <p:spPr>
          <a:xfrm>
            <a:off x="3048000" y="2351099"/>
            <a:ext cx="1668690" cy="578882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Derivatives are </a:t>
            </a:r>
          </a:p>
          <a:p>
            <a:r>
              <a:rPr lang="en-US" sz="1400" b="1" dirty="0" smtClean="0">
                <a:solidFill>
                  <a:schemeClr val="bg1"/>
                </a:solidFill>
              </a:rPr>
              <a:t>sensitive </a:t>
            </a:r>
            <a:r>
              <a:rPr lang="en-US" sz="1400" b="1" dirty="0">
                <a:solidFill>
                  <a:schemeClr val="bg1"/>
                </a:solidFill>
              </a:rPr>
              <a:t>to </a:t>
            </a:r>
            <a:r>
              <a:rPr lang="en-US" sz="1400" i="1" dirty="0">
                <a:solidFill>
                  <a:schemeClr val="bg1"/>
                </a:solidFill>
              </a:rPr>
              <a:t>N </a:t>
            </a:r>
            <a:endParaRPr lang="en-GB" sz="12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19800" y="940127"/>
                <a:ext cx="2626295" cy="758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16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𝒅𝑽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𝒓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𝒅𝒍𝒏𝒓</m:t>
                          </m:r>
                        </m:den>
                      </m:f>
                      <m:r>
                        <a:rPr lang="en-GB" sz="1600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l-GR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..</m:t>
                          </m:r>
                          <m:r>
                            <a:rPr lang="en-GB" sz="16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l-GR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l-GR" sz="1600" b="1" i="1" smtClean="0">
                                      <a:solidFill>
                                        <a:srgbClr val="FF66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i="1">
                                      <a:solidFill>
                                        <a:srgbClr val="FF6600"/>
                                      </a:solidFill>
                                      <a:latin typeface="Cambria Math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GB" sz="1600" b="1" i="1">
                                      <a:solidFill>
                                        <a:srgbClr val="FF6600"/>
                                      </a:solidFill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GB" sz="16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l-GR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l-GR" sz="1600" b="1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1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</a:rPr>
                                            <m:t>𝒍𝒏𝒓</m:t>
                                          </m:r>
                                          <m:r>
                                            <a:rPr lang="en-GB" sz="1600" b="1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l-GR" sz="1600" b="1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1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b="1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l-GR" sz="1600" b="1" i="1" smtClean="0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600" b="1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  <m:t>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600" b="1" i="1">
                                                  <a:solidFill>
                                                    <a:srgbClr val="FF6600"/>
                                                  </a:solidFill>
                                                  <a:latin typeface="Cambria Math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600" b="1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el-GR" sz="16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940127"/>
                <a:ext cx="2626295" cy="758541"/>
              </a:xfrm>
              <a:prstGeom prst="rect">
                <a:avLst/>
              </a:prstGeom>
              <a:blipFill rotWithShape="1">
                <a:blip r:embed="rId12"/>
                <a:stretch>
                  <a:fillRect r="-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6379259" y="1704195"/>
            <a:ext cx="1432116" cy="1247194"/>
            <a:chOff x="168084" y="3064641"/>
            <a:chExt cx="1432116" cy="1247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68084" y="3064641"/>
                  <a:ext cx="1432116" cy="3109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𝑽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b="1" i="1"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𝝅</m:t>
                            </m:r>
                          </m:e>
                        </m:rad>
                        <m:r>
                          <a:rPr lang="en-GB" sz="1400" b="1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𝒂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b="1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l-GR" sz="1400" b="1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84" y="3064641"/>
                  <a:ext cx="1432116" cy="310983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96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18446" y="3458652"/>
                  <a:ext cx="843372" cy="3158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b="1" i="1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𝒆</m:t>
                            </m:r>
                          </m:e>
                          <m:sup>
                            <m:sSub>
                              <m:sSubPr>
                                <m:ctrlPr>
                                  <a:rPr lang="el-GR" sz="1400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GB" sz="1400" b="1" i="1">
                                    <a:latin typeface="Cambria Math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GB" sz="1400" b="1" i="1">
                                    <a:latin typeface="Cambria Math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l-GR" sz="1400" b="1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446" y="3458652"/>
                  <a:ext cx="843372" cy="31585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r="-5072" b="-1923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201326" y="3774508"/>
                  <a:ext cx="1030667" cy="5373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b="1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400" b="1" i="1">
                                <a:latin typeface="Cambria Math"/>
                              </a:rPr>
                              <m:t>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l-GR" sz="1400" b="1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GB" sz="1400" b="1" i="1">
                                    <a:latin typeface="Cambria Math"/>
                                  </a:rPr>
                                  <m:t>𝟐</m:t>
                                </m:r>
                              </m:e>
                            </m:rad>
                          </m:den>
                        </m:f>
                        <m:sSub>
                          <m:sSubPr>
                            <m:ctrlPr>
                              <a:rPr lang="el-GR" sz="1400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latin typeface="Cambria Math"/>
                              </a:rPr>
                              <m:t>𝒄</m:t>
                            </m:r>
                          </m:e>
                          <m:sub>
                            <m:r>
                              <a:rPr lang="en-GB" sz="1400" b="1" i="1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el-GR" sz="1400" b="1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26" y="3774508"/>
                  <a:ext cx="1030667" cy="537327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r="-355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Left Brace 23"/>
          <p:cNvSpPr/>
          <p:nvPr/>
        </p:nvSpPr>
        <p:spPr>
          <a:xfrm>
            <a:off x="5880100" y="1080123"/>
            <a:ext cx="76200" cy="538962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 flipV="1">
            <a:off x="1874040" y="1319398"/>
            <a:ext cx="4006060" cy="302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2400" y="173435"/>
            <a:ext cx="4451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GMM method: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some more maths</a:t>
            </a:r>
            <a:endParaRPr lang="en-US" sz="2400" i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8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52727"/>
            <a:ext cx="8671560" cy="202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04800" y="176128"/>
            <a:ext cx="6446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Potential impact: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on AERONET optical properties</a:t>
            </a:r>
            <a:endParaRPr lang="en-US" sz="2400" i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5280" y="963286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(Jan 2002)</a:t>
            </a:r>
            <a:endParaRPr lang="en-US" sz="11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335280" y="3657600"/>
            <a:ext cx="8503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</a:t>
            </a:r>
            <a:r>
              <a:rPr lang="en-US" i="1" baseline="-25000" dirty="0" smtClean="0"/>
              <a:t>f</a:t>
            </a:r>
            <a:r>
              <a:rPr lang="en-US" dirty="0" smtClean="0"/>
              <a:t> </a:t>
            </a:r>
            <a:r>
              <a:rPr lang="en-US" dirty="0"/>
              <a:t>= 0.12 x AOD(1020)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/>
              <a:t>AOD(1020) ≈ 8.33 </a:t>
            </a:r>
            <a:r>
              <a:rPr lang="en-US" i="1" dirty="0" smtClean="0"/>
              <a:t>V</a:t>
            </a:r>
            <a:r>
              <a:rPr lang="en-US" i="1" baseline="-25000" dirty="0" smtClean="0"/>
              <a:t>f</a:t>
            </a:r>
            <a:endParaRPr lang="en-US" baseline="-25000" dirty="0" smtClean="0"/>
          </a:p>
          <a:p>
            <a:r>
              <a:rPr lang="en-US" i="1" dirty="0" smtClean="0"/>
              <a:t>V</a:t>
            </a:r>
            <a:r>
              <a:rPr lang="en-US" i="1" baseline="-25000" dirty="0" smtClean="0"/>
              <a:t>c</a:t>
            </a:r>
            <a:r>
              <a:rPr lang="en-US" i="1" dirty="0" smtClean="0"/>
              <a:t> </a:t>
            </a:r>
            <a:r>
              <a:rPr lang="en-US" dirty="0" smtClean="0"/>
              <a:t>= </a:t>
            </a:r>
            <a:r>
              <a:rPr lang="en-US" dirty="0"/>
              <a:t>0.93 x AOD(1020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/>
              <a:t> AOD(1020)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/>
              <a:t>≈ 1.08 </a:t>
            </a:r>
            <a:r>
              <a:rPr lang="en-US" i="1" dirty="0"/>
              <a:t>V</a:t>
            </a:r>
            <a:r>
              <a:rPr lang="en-US" i="1" baseline="-25000" dirty="0"/>
              <a:t>c</a:t>
            </a:r>
            <a:endParaRPr lang="en-US" i="1" baseline="-25000" dirty="0" smtClean="0"/>
          </a:p>
          <a:p>
            <a:r>
              <a:rPr lang="en-US" i="1" dirty="0" smtClean="0"/>
              <a:t>r</a:t>
            </a:r>
            <a:r>
              <a:rPr lang="en-US" i="1" baseline="-25000" dirty="0" smtClean="0"/>
              <a:t>s</a:t>
            </a:r>
            <a:r>
              <a:rPr lang="en-US" dirty="0" smtClean="0"/>
              <a:t>(AERONET) = 0.439µm but </a:t>
            </a:r>
            <a:r>
              <a:rPr lang="en-US" i="1" dirty="0" smtClean="0"/>
              <a:t>r</a:t>
            </a:r>
            <a:r>
              <a:rPr lang="en-US" i="1" baseline="-25000" dirty="0" smtClean="0"/>
              <a:t>s</a:t>
            </a:r>
            <a:r>
              <a:rPr lang="en-US" dirty="0" smtClean="0"/>
              <a:t>(OEV) = 0.587µm 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itchFamily="2" charset="2"/>
              </a:rPr>
              <a:t>RE(AERONET-OEV) </a:t>
            </a:r>
            <a:r>
              <a:rPr lang="en-US" dirty="0" smtClean="0"/>
              <a:t>≈ -28% for </a:t>
            </a:r>
            <a:r>
              <a:rPr lang="en-US" i="1" dirty="0" smtClean="0"/>
              <a:t>V</a:t>
            </a:r>
            <a:r>
              <a:rPr lang="en-US" i="1" baseline="-25000" dirty="0" smtClean="0"/>
              <a:t>f </a:t>
            </a:r>
            <a:r>
              <a:rPr lang="en-US" dirty="0" smtClean="0"/>
              <a:t> and ≈ +7% for </a:t>
            </a:r>
            <a:r>
              <a:rPr lang="en-US" i="1" dirty="0" smtClean="0"/>
              <a:t>V</a:t>
            </a:r>
            <a:r>
              <a:rPr lang="en-US" i="1" baseline="-25000" dirty="0" smtClean="0"/>
              <a:t>c</a:t>
            </a:r>
          </a:p>
          <a:p>
            <a:endParaRPr lang="en-US" i="1" baseline="-25000" dirty="0" smtClean="0"/>
          </a:p>
          <a:p>
            <a:pPr marL="285750" indent="-285750">
              <a:buFont typeface="Wingdings"/>
              <a:buChar char="à"/>
            </a:pPr>
            <a:r>
              <a:rPr lang="en-US" dirty="0" smtClean="0">
                <a:sym typeface="Wingdings" pitchFamily="2" charset="2"/>
              </a:rPr>
              <a:t>AOD(1020) for the fine mode </a:t>
            </a:r>
            <a:r>
              <a:rPr lang="en-US" dirty="0" smtClean="0"/>
              <a:t>≈ 28% higher with OEV than AERONET</a:t>
            </a:r>
          </a:p>
          <a:p>
            <a:pPr marL="285750" indent="-285750">
              <a:buFont typeface="Wingdings"/>
              <a:buChar char="à"/>
            </a:pPr>
            <a:r>
              <a:rPr lang="en-US" dirty="0" smtClean="0"/>
              <a:t>AOD(1020) for the coarse mode </a:t>
            </a:r>
            <a:r>
              <a:rPr lang="en-US" dirty="0"/>
              <a:t>≈ 7</a:t>
            </a:r>
            <a:r>
              <a:rPr lang="en-US" dirty="0" smtClean="0"/>
              <a:t>% lower </a:t>
            </a:r>
            <a:r>
              <a:rPr lang="en-US" dirty="0"/>
              <a:t>with </a:t>
            </a:r>
            <a:r>
              <a:rPr lang="en-US" dirty="0" smtClean="0"/>
              <a:t>OEV than AERONET</a:t>
            </a:r>
          </a:p>
        </p:txBody>
      </p:sp>
    </p:spTree>
    <p:extLst>
      <p:ext uri="{BB962C8B-B14F-4D97-AF65-F5344CB8AC3E}">
        <p14:creationId xmlns:p14="http://schemas.microsoft.com/office/powerpoint/2010/main" val="23647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5" y="893064"/>
            <a:ext cx="9025136" cy="462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762000" y="1179869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Fresno </a:t>
            </a:r>
            <a:r>
              <a:rPr lang="en-US" sz="1100" dirty="0" smtClean="0"/>
              <a:t>(</a:t>
            </a:r>
            <a:r>
              <a:rPr lang="en-US" sz="1100" dirty="0"/>
              <a:t>8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Feb 2006)</a:t>
            </a:r>
            <a:endParaRPr lang="en-US" sz="1100" b="1" dirty="0" smtClean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810000" y="1371600"/>
            <a:ext cx="120403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23323" y="1457064"/>
            <a:ext cx="1695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>
                <a:solidFill>
                  <a:srgbClr val="0066FF"/>
                </a:solidFill>
              </a:rPr>
              <a:t>0.439 ≤ r</a:t>
            </a:r>
            <a:r>
              <a:rPr lang="en-GB" sz="1400" b="1" baseline="-25000" dirty="0" smtClean="0">
                <a:solidFill>
                  <a:srgbClr val="0066FF"/>
                </a:solidFill>
              </a:rPr>
              <a:t>s </a:t>
            </a:r>
            <a:r>
              <a:rPr lang="en-GB" sz="1400" b="1" dirty="0" smtClean="0">
                <a:solidFill>
                  <a:srgbClr val="0066FF"/>
                </a:solidFill>
              </a:rPr>
              <a:t>≤ 0.992</a:t>
            </a:r>
            <a:r>
              <a:rPr lang="el-GR" sz="1400" b="1" dirty="0" smtClean="0">
                <a:solidFill>
                  <a:srgbClr val="0066FF"/>
                </a:solidFill>
              </a:rPr>
              <a:t>μ</a:t>
            </a:r>
            <a:r>
              <a:rPr lang="en-GB" sz="1400" b="1" dirty="0" smtClean="0">
                <a:solidFill>
                  <a:srgbClr val="0066FF"/>
                </a:solidFill>
              </a:rPr>
              <a:t>m</a:t>
            </a:r>
          </a:p>
          <a:p>
            <a:endParaRPr lang="en-GB" sz="600" b="1" dirty="0">
              <a:solidFill>
                <a:srgbClr val="0066FF"/>
              </a:solidFill>
            </a:endParaRPr>
          </a:p>
          <a:p>
            <a:pPr algn="ctr"/>
            <a:r>
              <a:rPr lang="en-GB" sz="1400" dirty="0" smtClean="0">
                <a:solidFill>
                  <a:srgbClr val="0066FF"/>
                </a:solidFill>
              </a:rPr>
              <a:t>AERONET mode</a:t>
            </a:r>
          </a:p>
          <a:p>
            <a:pPr algn="ctr"/>
            <a:r>
              <a:rPr lang="en-GB" sz="1400" dirty="0" smtClean="0">
                <a:solidFill>
                  <a:srgbClr val="0066FF"/>
                </a:solidFill>
              </a:rPr>
              <a:t>separation range</a:t>
            </a:r>
            <a:endParaRPr lang="en-GB" sz="1400" dirty="0">
              <a:solidFill>
                <a:srgbClr val="00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59419" y="502920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66FF"/>
                </a:solidFill>
              </a:rPr>
              <a:t>r</a:t>
            </a:r>
            <a:r>
              <a:rPr lang="en-GB" b="1" baseline="-25000" dirty="0" smtClean="0">
                <a:solidFill>
                  <a:srgbClr val="0066FF"/>
                </a:solidFill>
              </a:rPr>
              <a:t>f</a:t>
            </a:r>
            <a:endParaRPr lang="en-GB" b="1" baseline="-25000" dirty="0">
              <a:solidFill>
                <a:srgbClr val="00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8400" y="5029200"/>
            <a:ext cx="32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66FF"/>
                </a:solidFill>
              </a:rPr>
              <a:t>r</a:t>
            </a:r>
            <a:r>
              <a:rPr lang="en-GB" b="1" baseline="-25000" dirty="0">
                <a:solidFill>
                  <a:srgbClr val="0066FF"/>
                </a:solidFill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0" y="320691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σ</a:t>
            </a:r>
            <a:r>
              <a:rPr lang="en-GB" b="1" baseline="-25000" dirty="0" smtClean="0">
                <a:solidFill>
                  <a:srgbClr val="0066FF"/>
                </a:solidFill>
              </a:rPr>
              <a:t>f</a:t>
            </a:r>
            <a:endParaRPr lang="en-GB" b="1" baseline="-25000" dirty="0">
              <a:solidFill>
                <a:srgbClr val="00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70242" y="411480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0066FF"/>
                </a:solidFill>
              </a:rPr>
              <a:t>σ</a:t>
            </a:r>
            <a:r>
              <a:rPr lang="en-GB" b="1" baseline="-25000" dirty="0" smtClean="0">
                <a:solidFill>
                  <a:srgbClr val="0066FF"/>
                </a:solidFill>
              </a:rPr>
              <a:t>c</a:t>
            </a:r>
            <a:endParaRPr lang="en-GB" b="1" baseline="-25000" dirty="0">
              <a:solidFill>
                <a:srgbClr val="0066F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0262" y="3206918"/>
            <a:ext cx="83975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405013" y="4114800"/>
            <a:ext cx="98638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06062" y="474311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66FF"/>
                </a:solidFill>
              </a:rPr>
              <a:t>Fine Mode: </a:t>
            </a:r>
            <a:r>
              <a:rPr lang="en-GB" b="1" i="1" dirty="0" err="1" smtClean="0">
                <a:solidFill>
                  <a:srgbClr val="0066FF"/>
                </a:solidFill>
              </a:rPr>
              <a:t>V</a:t>
            </a:r>
            <a:r>
              <a:rPr lang="en-GB" b="1" i="1" baseline="-25000" dirty="0" err="1" smtClean="0">
                <a:solidFill>
                  <a:srgbClr val="0066FF"/>
                </a:solidFill>
              </a:rPr>
              <a:t>f</a:t>
            </a:r>
            <a:endParaRPr lang="en-GB" b="1" i="1" baseline="-25000" dirty="0">
              <a:solidFill>
                <a:srgbClr val="0066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57594" y="4743116"/>
            <a:ext cx="178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66FF"/>
                </a:solidFill>
              </a:rPr>
              <a:t>Coarse Mode: </a:t>
            </a:r>
            <a:r>
              <a:rPr lang="en-GB" b="1" i="1" dirty="0" err="1" smtClean="0">
                <a:solidFill>
                  <a:srgbClr val="0066FF"/>
                </a:solidFill>
              </a:rPr>
              <a:t>V</a:t>
            </a:r>
            <a:r>
              <a:rPr lang="en-GB" b="1" i="1" baseline="-25000" dirty="0" err="1" smtClean="0">
                <a:solidFill>
                  <a:srgbClr val="0066FF"/>
                </a:solidFill>
              </a:rPr>
              <a:t>c</a:t>
            </a:r>
            <a:endParaRPr lang="en-GB" b="1" i="1" baseline="-25000" dirty="0">
              <a:solidFill>
                <a:srgbClr val="0066FF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763798" y="1244914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6347863" y="3067050"/>
            <a:ext cx="114300" cy="11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657742" y="2298961"/>
                <a:ext cx="2848921" cy="7027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1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/>
                            </a:rPr>
                          </m:ctrlPr>
                        </m:fPr>
                        <m:num>
                          <m: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𝒅𝑽</m:t>
                          </m:r>
                          <m: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(</m:t>
                          </m:r>
                          <m: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𝒓</m:t>
                          </m:r>
                          <m: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)</m:t>
                          </m:r>
                        </m:num>
                        <m:den>
                          <m: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𝒅𝒍𝒏𝒓</m:t>
                          </m:r>
                        </m:den>
                      </m:f>
                      <m:r>
                        <a:rPr lang="en-GB" sz="1400" b="1" i="1">
                          <a:solidFill>
                            <a:srgbClr val="FF0066"/>
                          </a:solidFill>
                          <a:effectLst/>
                          <a:latin typeface="Cambria Math"/>
                          <a:ea typeface="Calibri"/>
                          <a:cs typeface="Times New Roman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GB" sz="1400" b="1" i="1">
                              <a:solidFill>
                                <a:srgbClr val="FF0066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</m:ctrlPr>
                        </m:naryPr>
                        <m:sub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𝒊</m:t>
                          </m:r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=</m:t>
                          </m:r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𝒇</m:t>
                          </m:r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,</m:t>
                          </m:r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/>
                              <a:ea typeface="Calibri"/>
                              <a:cs typeface="Times New Roman"/>
                            </a:rPr>
                            <m:t>𝒄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GB" sz="1400" b="1" i="1">
                                  <a:solidFill>
                                    <a:srgbClr val="FF0066"/>
                                  </a:solidFill>
                                  <a:effectLst/>
                                  <a:latin typeface="Cambria Math"/>
                                  <a:cs typeface="Times New Roman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4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1400" b="1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cs typeface="Times New Roman"/>
                                    </a:rPr>
                                  </m:ctrlPr>
                                </m:sSubPr>
                                <m:e>
                                  <m:r>
                                    <a:rPr lang="en-GB" sz="1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GB" sz="1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𝒊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cs typeface="Times New Roman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  <m: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𝝅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GB" sz="1400" b="1" i="1">
                                  <a:solidFill>
                                    <a:srgbClr val="FF0066"/>
                                  </a:solidFill>
                                  <a:effectLst/>
                                  <a:latin typeface="Cambria Math"/>
                                  <a:cs typeface="Times New Roman"/>
                                </a:rPr>
                              </m:ctrlPr>
                            </m:sSupPr>
                            <m:e>
                              <m:r>
                                <a:rPr lang="en-GB" sz="1400" b="1" i="1">
                                  <a:solidFill>
                                    <a:srgbClr val="FF0066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GB" sz="1400" b="1" i="1">
                                  <a:solidFill>
                                    <a:srgbClr val="FF0066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Times New Roman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1400" b="1" i="1" smtClean="0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cs typeface="Times New Roman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cs typeface="Times New Roman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1400" b="1" i="1">
                                          <a:solidFill>
                                            <a:srgbClr val="FF0066"/>
                                          </a:solidFill>
                                          <a:effectLst/>
                                          <a:latin typeface="Cambria Math"/>
                                          <a:cs typeface="Times New Roman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400" b="1" i="1">
                                              <a:solidFill>
                                                <a:srgbClr val="FF0066"/>
                                              </a:solidFill>
                                              <a:effectLst/>
                                              <a:latin typeface="Cambria Math"/>
                                              <a:cs typeface="Times New Roman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400" b="1" i="1">
                                              <a:solidFill>
                                                <a:srgbClr val="FF0066"/>
                                              </a:solidFill>
                                              <a:effectLst/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𝒍𝒏𝒓</m:t>
                                          </m:r>
                                          <m:r>
                                            <a:rPr lang="en-GB" sz="1400" b="1" i="1">
                                              <a:solidFill>
                                                <a:srgbClr val="FF0066"/>
                                              </a:solidFill>
                                              <a:effectLst/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1400" b="1" i="1" smtClean="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mbria Math"/>
                                              <a:ea typeface="Calibri"/>
                                              <a:cs typeface="Times New Roman"/>
                                            </a:rPr>
                                            <m:t>𝒍𝒏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sz="1400" b="1" i="1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cs typeface="Times New 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b="1" i="1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libri"/>
                                                  <a:cs typeface="Times New Roman"/>
                                                </a:rPr>
                                                <m:t>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b="1" i="1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libri"/>
                                                  <a:cs typeface="Times New Roman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GB" sz="1400" b="1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cs typeface="Times New Roman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b="1" i="1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libri"/>
                                                  <a:cs typeface="Times New Roman"/>
                                                </a:rPr>
                                                <m:t>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b="1" i="1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mbria Math"/>
                                                  <a:ea typeface="Calibri"/>
                                                  <a:cs typeface="Times New Roman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sz="1400" b="1" i="1">
                                      <a:solidFill>
                                        <a:srgbClr val="FF0066"/>
                                      </a:solidFill>
                                      <a:effectLst/>
                                      <a:latin typeface="Cambria Math"/>
                                      <a:ea typeface="Calibri"/>
                                      <a:cs typeface="Times New Roman"/>
                                    </a:rPr>
                                    <m:t>𝟐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en-GB" sz="1400" b="1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742" y="2298961"/>
                <a:ext cx="2848921" cy="702756"/>
              </a:xfrm>
              <a:prstGeom prst="rect">
                <a:avLst/>
              </a:prstGeom>
              <a:blipFill rotWithShape="1">
                <a:blip r:embed="rId5"/>
                <a:stretch>
                  <a:fillRect r="-10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04800" y="176128"/>
            <a:ext cx="5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1a) A typical (bi-modal) size distribution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157731" y="5579231"/>
            <a:ext cx="7031236" cy="930511"/>
            <a:chOff x="304800" y="5562173"/>
            <a:chExt cx="7031236" cy="9305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304800" y="5852630"/>
                  <a:ext cx="1676400" cy="41697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GB" sz="1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GB" sz="1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𝑑𝑉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𝑟</m:t>
                              </m:r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1400" b="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𝑑𝑙𝑛𝑟</m:t>
                              </m:r>
                            </m:den>
                          </m:f>
                        </m:e>
                      </m:nary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GB" sz="1400" b="0" i="1">
                          <a:solidFill>
                            <a:schemeClr val="tx1"/>
                          </a:solidFill>
                          <a:latin typeface="Cambria Math"/>
                        </a:rPr>
                        <m:t>𝑑𝑙𝑛𝑟</m:t>
                      </m:r>
                    </m:oMath>
                  </a14:m>
                  <a:r>
                    <a:rPr lang="en-GB" sz="1400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00" y="5852630"/>
                  <a:ext cx="1676400" cy="41697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83824" r="-2545" b="-13676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2233153" y="5645273"/>
                  <a:ext cx="2178866" cy="8474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𝐥𝐧</m:t>
                        </m:r>
                        <m:sSub>
                          <m:sSubPr>
                            <m:ctrlP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𝒓</m:t>
                            </m:r>
                          </m:e>
                          <m:sub>
                            <m: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nary>
                              <m:naryPr>
                                <m:limLoc m:val="subSup"/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  <m:f>
                                  <m:f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𝑑𝑉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GB" sz="1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ln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nary>
                              <m:naryPr>
                                <m:limLoc m:val="subSup"/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sSub>
                                  <m:sSub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𝑑𝑉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sz="14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ln</m:t>
                                    </m:r>
                                    <m: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GB" sz="14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ln</m:t>
                            </m:r>
                            <m: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3153" y="5645273"/>
                  <a:ext cx="2178866" cy="84741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139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4498464" y="5562173"/>
                  <a:ext cx="2837572" cy="93051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1400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𝝈</m:t>
                            </m:r>
                          </m:e>
                          <m:sub>
                            <m:r>
                              <a:rPr lang="en-GB" sz="1400" b="1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GB" sz="1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nary>
                                  <m:naryPr>
                                    <m:limLoc m:val="subSup"/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ln</m:t>
                                            </m:r>
                                            <m: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𝑟</m:t>
                                            </m:r>
                                            <m:r>
                                              <a:rPr lang="en-GB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GB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/>
                                              </a:rPr>
                                              <m:t>ln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GB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sz="14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𝑟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sz="1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>
                                      <m:f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𝑑𝑉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num>
                              <m:den>
                                <m:nary>
                                  <m:naryPr>
                                    <m:limLoc m:val="subSup"/>
                                    <m:ctrlPr>
                                      <a:rPr lang="en-GB" sz="14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𝑑𝑉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)</m:t>
                                        </m:r>
                                      </m:num>
                                      <m:den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GB" sz="1400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ln</m:t>
                                        </m:r>
                                        <m:r>
                                          <a:rPr lang="en-GB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/>
                                          </a:rPr>
                                          <m:t>𝑟</m:t>
                                        </m:r>
                                      </m:den>
                                    </m:f>
                                  </m:e>
                                </m:nary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4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ln</m:t>
                                </m:r>
                                <m:r>
                                  <a:rPr lang="en-GB" sz="14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𝑟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GB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464" y="5562173"/>
                  <a:ext cx="2837572" cy="930511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12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6948526" y="2046706"/>
            <a:ext cx="2042890" cy="1563933"/>
            <a:chOff x="6877987" y="1928047"/>
            <a:chExt cx="2042890" cy="156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6877987" y="1928047"/>
                  <a:ext cx="1776298" cy="611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>
                            <a:latin typeface="Cambria Math"/>
                          </a:rPr>
                          <m:t>𝑏</m:t>
                        </m:r>
                        <m:r>
                          <a:rPr lang="en-GB" sz="1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l-GR" sz="12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1200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GB" sz="1200" i="1">
                                <a:latin typeface="Cambria Math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ctrlPr>
                              <a:rPr lang="el-GR" sz="12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GB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GB" sz="1200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GB" sz="1200" i="1">
                                <a:latin typeface="Cambria Math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l-GR" sz="12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200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l-GR" sz="12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l-GR" sz="12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oMath>
                    </m:oMathPara>
                  </a14:m>
                  <a:endParaRPr lang="el-GR" sz="12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7987" y="1928047"/>
                  <a:ext cx="1776298" cy="61164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7162800" y="2550309"/>
                  <a:ext cx="998735" cy="4681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1200" i="1" smtClean="0">
                          <a:latin typeface="Cambria Math"/>
                        </a:rPr>
                        <m:t>𝑠</m:t>
                      </m:r>
                      <m:r>
                        <a:rPr lang="en-GB" sz="120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l-GR" sz="1200" i="1">
                              <a:latin typeface="Cambria Math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l-GR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GB" sz="1200" i="1" smtClean="0">
                                  <a:latin typeface="Cambria Math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GB" sz="1200" i="1">
                                  <a:latin typeface="Cambria Math"/>
                                </a:rPr>
                                <m:t>𝑁</m:t>
                              </m:r>
                              <m:r>
                                <a:rPr lang="en-GB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GB" sz="1200" i="1" smtClean="0">
                                  <a:latin typeface="Cambria Math"/>
                                </a:rPr>
                                <m:t>𝑝</m:t>
                              </m:r>
                              <m:r>
                                <a:rPr lang="en-GB" sz="1200" i="1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rad>
                    </m:oMath>
                  </a14:m>
                  <a:r>
                    <a:rPr lang="en-GB" sz="1200" dirty="0"/>
                    <a:t> </a:t>
                  </a:r>
                  <a:endParaRPr lang="el-GR" sz="12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00" y="2550309"/>
                  <a:ext cx="998735" cy="46814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36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7082297" y="3019286"/>
                  <a:ext cx="1838580" cy="4726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sz="11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1100" i="1">
                                <a:latin typeface="Cambria Math"/>
                              </a:rPr>
                              <m:t>𝑅</m:t>
                            </m:r>
                          </m:e>
                          <m:sup>
                            <m:r>
                              <a:rPr lang="en-GB" sz="11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1100" i="1">
                            <a:latin typeface="Cambria Math"/>
                          </a:rPr>
                          <m:t>=1−</m:t>
                        </m:r>
                        <m:f>
                          <m:fPr>
                            <m:ctrlPr>
                              <a:rPr lang="el-GR" sz="11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100" i="1">
                                <a:latin typeface="Cambria Math"/>
                              </a:rPr>
                              <m:t>𝑆𝑆𝐸</m:t>
                            </m:r>
                          </m:num>
                          <m:den>
                            <m:r>
                              <a:rPr lang="en-US" sz="1100" i="1">
                                <a:latin typeface="Cambria Math"/>
                              </a:rPr>
                              <m:t>𝑆𝑆𝑇</m:t>
                            </m:r>
                          </m:den>
                        </m:f>
                        <m:d>
                          <m:dPr>
                            <m:ctrlPr>
                              <a:rPr lang="el-GR" sz="11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sz="11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11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1100" i="1"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1100" i="1">
                                    <a:latin typeface="Cambria Math"/>
                                  </a:rPr>
                                  <m:t>−1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l-GR" sz="11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2297" y="3019286"/>
                  <a:ext cx="1838580" cy="472694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Straight Arrow Connector 31"/>
          <p:cNvCxnSpPr/>
          <p:nvPr/>
        </p:nvCxnSpPr>
        <p:spPr>
          <a:xfrm flipV="1">
            <a:off x="4606862" y="4437694"/>
            <a:ext cx="0" cy="3946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28173" y="4176429"/>
            <a:ext cx="1050732" cy="447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=35%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805748" y="1066800"/>
            <a:ext cx="15200" cy="86574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06468" y="1016812"/>
            <a:ext cx="762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cxnSp>
        <p:nvCxnSpPr>
          <p:cNvPr id="45" name="Straight Arrow Connector 44"/>
          <p:cNvCxnSpPr>
            <a:endCxn id="46" idx="1"/>
          </p:cNvCxnSpPr>
          <p:nvPr/>
        </p:nvCxnSpPr>
        <p:spPr>
          <a:xfrm flipH="1" flipV="1">
            <a:off x="6371549" y="2836544"/>
            <a:ext cx="10117" cy="4784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71549" y="2682655"/>
            <a:ext cx="780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1647" y="2711509"/>
            <a:ext cx="940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7856" y="3019286"/>
            <a:ext cx="1008544" cy="2104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68169" y="2990432"/>
            <a:ext cx="8231" cy="2122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754023" y="4176429"/>
            <a:ext cx="1139739" cy="91719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7761373" y="4160718"/>
            <a:ext cx="9525" cy="9329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69971" y="3868652"/>
            <a:ext cx="8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b="1" dirty="0" smtClean="0">
                <a:solidFill>
                  <a:srgbClr val="0066FF"/>
                </a:solidFill>
              </a:rPr>
              <a:t>ε</a:t>
            </a:r>
            <a:r>
              <a:rPr lang="en-US" sz="1400" b="1" dirty="0" smtClean="0">
                <a:solidFill>
                  <a:srgbClr val="0066FF"/>
                </a:solidFill>
              </a:rPr>
              <a:t>=100%</a:t>
            </a:r>
            <a:endParaRPr lang="en-GB" sz="1400" b="1" dirty="0" smtClean="0">
              <a:solidFill>
                <a:srgbClr val="0066FF"/>
              </a:solidFill>
            </a:endParaRPr>
          </a:p>
        </p:txBody>
      </p:sp>
      <p:sp>
        <p:nvSpPr>
          <p:cNvPr id="66" name="Left Brace 65"/>
          <p:cNvSpPr/>
          <p:nvPr/>
        </p:nvSpPr>
        <p:spPr>
          <a:xfrm rot="16200000">
            <a:off x="7981784" y="1339157"/>
            <a:ext cx="152656" cy="133342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399" y="808536"/>
            <a:ext cx="8153401" cy="5516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176128"/>
            <a:ext cx="3862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Global PM10 concentrations 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6600" y="6376182"/>
            <a:ext cx="1904999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Source</a:t>
            </a:r>
            <a:r>
              <a:rPr lang="en-US" sz="1200" i="1" dirty="0" smtClean="0"/>
              <a:t>: </a:t>
            </a:r>
            <a:r>
              <a:rPr lang="en-US" sz="1200" dirty="0" smtClean="0"/>
              <a:t>IPCC/AR5 (2013) </a:t>
            </a:r>
          </a:p>
        </p:txBody>
      </p:sp>
    </p:spTree>
    <p:extLst>
      <p:ext uri="{BB962C8B-B14F-4D97-AF65-F5344CB8AC3E}">
        <p14:creationId xmlns:p14="http://schemas.microsoft.com/office/powerpoint/2010/main" val="36107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800" y="176128"/>
            <a:ext cx="403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Fine &amp;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coarse mode chemistry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6376182"/>
            <a:ext cx="2362199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After</a:t>
            </a:r>
            <a:r>
              <a:rPr lang="en-US" sz="1200" i="1" dirty="0" smtClean="0"/>
              <a:t>: </a:t>
            </a:r>
            <a:r>
              <a:rPr lang="en-US" sz="1200" dirty="0" smtClean="0"/>
              <a:t>Gerasopoulos et al (2007) </a:t>
            </a:r>
          </a:p>
        </p:txBody>
      </p:sp>
      <p:pic>
        <p:nvPicPr>
          <p:cNvPr id="11" name="Picture 2" descr="C:\Users\Michael\Desktop\ARTICLES\ARTICLE - Multimodal Analysis of AVSD\Chemistry\Koulouri_Chemistry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4" y="846635"/>
            <a:ext cx="8872736" cy="544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73435"/>
            <a:ext cx="7734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Aerosol -radiation-cloud uncertainty is </a:t>
            </a:r>
            <a:r>
              <a:rPr lang="en-US" sz="2400" b="1" u="sng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confidently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b="1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LARGE</a:t>
            </a:r>
            <a:endParaRPr lang="en-US" sz="2400" b="1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62145"/>
            <a:ext cx="6718300" cy="53723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72300" y="1219199"/>
            <a:ext cx="1904999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Source</a:t>
            </a:r>
            <a:r>
              <a:rPr lang="en-US" sz="1200" i="1" dirty="0" smtClean="0"/>
              <a:t>: </a:t>
            </a:r>
            <a:r>
              <a:rPr lang="en-US" sz="1200" dirty="0" smtClean="0"/>
              <a:t>IPCC/AR5 (2013)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5" name="Rectangle 14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505200"/>
            <a:ext cx="2209801" cy="6858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15933" y="3178989"/>
            <a:ext cx="207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Accurate  V  Precise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1859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2400" y="173435"/>
            <a:ext cx="4031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Tropospheric aerosol lifetimes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758"/>
            <a:ext cx="9144000" cy="48324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4698" y="5896899"/>
            <a:ext cx="1904999" cy="276999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i="1" dirty="0" smtClean="0"/>
              <a:t>Source</a:t>
            </a:r>
            <a:r>
              <a:rPr lang="en-US" sz="1200" i="1" dirty="0" smtClean="0"/>
              <a:t>: </a:t>
            </a:r>
            <a:r>
              <a:rPr lang="en-US" sz="1200" dirty="0" smtClean="0"/>
              <a:t>IPCC/AR5 (2013) </a:t>
            </a:r>
          </a:p>
        </p:txBody>
      </p:sp>
    </p:spTree>
    <p:extLst>
      <p:ext uri="{BB962C8B-B14F-4D97-AF65-F5344CB8AC3E}">
        <p14:creationId xmlns:p14="http://schemas.microsoft.com/office/powerpoint/2010/main" val="40937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" y="979170"/>
            <a:ext cx="8773337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4800" y="176128"/>
            <a:ext cx="241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1a) 2 days later… 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590800" y="1447800"/>
            <a:ext cx="0" cy="363474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5550" y="2567940"/>
            <a:ext cx="0" cy="251460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1200" y="5075355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66FF"/>
                </a:solidFill>
              </a:rPr>
              <a:t>r</a:t>
            </a:r>
            <a:r>
              <a:rPr lang="en-US" sz="1200" b="1" dirty="0" smtClean="0">
                <a:solidFill>
                  <a:srgbClr val="0066FF"/>
                </a:solidFill>
              </a:rPr>
              <a:t>=0.19</a:t>
            </a:r>
            <a:r>
              <a:rPr lang="el-GR" sz="1200" b="1" dirty="0" smtClean="0">
                <a:solidFill>
                  <a:srgbClr val="0066FF"/>
                </a:solidFill>
              </a:rPr>
              <a:t>μ</a:t>
            </a:r>
            <a:r>
              <a:rPr lang="en-US" sz="1200" b="1" dirty="0" smtClean="0">
                <a:solidFill>
                  <a:srgbClr val="0066FF"/>
                </a:solidFill>
              </a:rPr>
              <a:t>m</a:t>
            </a:r>
            <a:endParaRPr lang="en-GB" sz="1200" b="1" dirty="0" smtClean="0">
              <a:solidFill>
                <a:srgbClr val="00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6827" y="5075355"/>
            <a:ext cx="851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66FF"/>
                </a:solidFill>
              </a:rPr>
              <a:t>r</a:t>
            </a:r>
            <a:r>
              <a:rPr lang="en-US" sz="1200" b="1" dirty="0" smtClean="0">
                <a:solidFill>
                  <a:srgbClr val="0066FF"/>
                </a:solidFill>
              </a:rPr>
              <a:t>=0.44</a:t>
            </a:r>
            <a:r>
              <a:rPr lang="el-GR" sz="1200" b="1" dirty="0" smtClean="0">
                <a:solidFill>
                  <a:srgbClr val="0066FF"/>
                </a:solidFill>
              </a:rPr>
              <a:t>μ</a:t>
            </a:r>
            <a:r>
              <a:rPr lang="en-US" sz="1200" b="1" dirty="0" smtClean="0">
                <a:solidFill>
                  <a:srgbClr val="0066FF"/>
                </a:solidFill>
              </a:rPr>
              <a:t>m</a:t>
            </a:r>
            <a:endParaRPr lang="en-GB" sz="1200" b="1" dirty="0" smtClean="0">
              <a:solidFill>
                <a:srgbClr val="0066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971800" y="1447800"/>
            <a:ext cx="0" cy="363474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68600" y="5072195"/>
            <a:ext cx="80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r</a:t>
            </a:r>
            <a:r>
              <a:rPr lang="en-US" sz="1200" b="1" dirty="0" smtClean="0">
                <a:solidFill>
                  <a:srgbClr val="FF0000"/>
                </a:solidFill>
              </a:rPr>
              <a:t>=0.26</a:t>
            </a:r>
            <a:r>
              <a:rPr lang="el-GR" sz="1200" b="1" dirty="0" smtClean="0">
                <a:solidFill>
                  <a:srgbClr val="FF0000"/>
                </a:solidFill>
              </a:rPr>
              <a:t>μ</a:t>
            </a:r>
            <a:r>
              <a:rPr lang="en-US" sz="1200" b="1" dirty="0" smtClean="0">
                <a:solidFill>
                  <a:srgbClr val="FF0000"/>
                </a:solidFill>
              </a:rPr>
              <a:t>m</a:t>
            </a:r>
            <a:endParaRPr lang="en-GB" sz="1200" b="1" dirty="0" smtClean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368800" y="5522238"/>
            <a:ext cx="4399662" cy="987504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</a:rPr>
              <a:t>mis-identification of </a:t>
            </a:r>
            <a:r>
              <a:rPr lang="en-US" sz="1400" b="1" dirty="0">
                <a:solidFill>
                  <a:schemeClr val="bg1"/>
                </a:solidFill>
              </a:rPr>
              <a:t>“fine” </a:t>
            </a:r>
            <a:r>
              <a:rPr lang="en-US" sz="1400" b="1" dirty="0" smtClean="0">
                <a:solidFill>
                  <a:schemeClr val="bg1"/>
                </a:solidFill>
              </a:rPr>
              <a:t>modes</a:t>
            </a:r>
            <a:endParaRPr lang="en-US" sz="14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c</a:t>
            </a:r>
            <a:r>
              <a:rPr lang="en-US" sz="1400" b="1" dirty="0" smtClean="0">
                <a:solidFill>
                  <a:schemeClr val="bg1"/>
                </a:solidFill>
              </a:rPr>
              <a:t>reation of a </a:t>
            </a:r>
            <a:r>
              <a:rPr lang="en-US" sz="1400" b="1" dirty="0">
                <a:solidFill>
                  <a:schemeClr val="bg1"/>
                </a:solidFill>
              </a:rPr>
              <a:t>“ghost” </a:t>
            </a:r>
            <a:r>
              <a:rPr lang="en-US" sz="1400" b="1" dirty="0" smtClean="0">
                <a:solidFill>
                  <a:schemeClr val="bg1"/>
                </a:solidFill>
              </a:rPr>
              <a:t>(non-physical)  fine mode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 smtClean="0">
                <a:solidFill>
                  <a:schemeClr val="tx1"/>
                </a:solidFill>
              </a:rPr>
              <a:t>drop in goodness of fit: </a:t>
            </a:r>
            <a:r>
              <a:rPr lang="en-US" sz="1400" i="1" dirty="0" smtClean="0">
                <a:solidFill>
                  <a:schemeClr val="tx1"/>
                </a:solidFill>
              </a:rPr>
              <a:t>R</a:t>
            </a:r>
            <a:r>
              <a:rPr lang="en-US" sz="1400" i="1" baseline="30000" dirty="0" smtClean="0">
                <a:solidFill>
                  <a:schemeClr val="tx1"/>
                </a:solidFill>
              </a:rPr>
              <a:t>2</a:t>
            </a:r>
            <a:r>
              <a:rPr lang="en-US" sz="1400" dirty="0" smtClean="0">
                <a:solidFill>
                  <a:schemeClr val="tx1"/>
                </a:solidFill>
              </a:rPr>
              <a:t>=0.997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400" i="1" dirty="0" smtClean="0">
                <a:solidFill>
                  <a:schemeClr val="tx1"/>
                </a:solidFill>
                <a:sym typeface="Wingdings" pitchFamily="2" charset="2"/>
              </a:rPr>
              <a:t>R</a:t>
            </a:r>
            <a:r>
              <a:rPr lang="en-US" sz="1400" i="1" baseline="30000" dirty="0" smtClean="0">
                <a:solidFill>
                  <a:schemeClr val="tx1"/>
                </a:solidFill>
                <a:sym typeface="Wingdings" pitchFamily="2" charset="2"/>
              </a:rPr>
              <a:t>2</a:t>
            </a:r>
            <a:r>
              <a:rPr lang="en-US" sz="1400" dirty="0" smtClean="0">
                <a:solidFill>
                  <a:schemeClr val="tx1"/>
                </a:solidFill>
                <a:sym typeface="Wingdings" pitchFamily="2" charset="2"/>
              </a:rPr>
              <a:t>=0.892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06458" y="1155311"/>
            <a:ext cx="1497973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Fresno </a:t>
            </a:r>
            <a:r>
              <a:rPr lang="en-US" sz="1100" dirty="0" smtClean="0"/>
              <a:t>(10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Feb 2006)</a:t>
            </a:r>
            <a:endParaRPr lang="en-US" sz="1100" b="1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8001000" y="1770857"/>
            <a:ext cx="533400" cy="18743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930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382000" cy="4530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4800" y="176128"/>
            <a:ext cx="6135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1a)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nother typical (bi-modal) size distribution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3" name="Rectangle 12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7010400" y="1180066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(11</a:t>
            </a:r>
            <a:r>
              <a:rPr lang="en-US" sz="1100" baseline="30000" dirty="0" smtClean="0"/>
              <a:t>th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30736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42593"/>
            <a:ext cx="8358193" cy="4614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4800" y="176128"/>
            <a:ext cx="2566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1a) 10 days later… 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705600" y="1677564"/>
            <a:ext cx="0" cy="339081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06839" y="5072191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66FF"/>
                </a:solidFill>
              </a:rPr>
              <a:t>r</a:t>
            </a:r>
            <a:r>
              <a:rPr lang="en-US" sz="1200" b="1" dirty="0" smtClean="0">
                <a:solidFill>
                  <a:srgbClr val="0066FF"/>
                </a:solidFill>
              </a:rPr>
              <a:t>=1.35</a:t>
            </a:r>
            <a:r>
              <a:rPr lang="el-GR" sz="1200" b="1" dirty="0" smtClean="0">
                <a:solidFill>
                  <a:srgbClr val="0066FF"/>
                </a:solidFill>
              </a:rPr>
              <a:t>μ</a:t>
            </a:r>
            <a:r>
              <a:rPr lang="en-US" sz="1200" b="1" dirty="0" smtClean="0">
                <a:solidFill>
                  <a:srgbClr val="0066FF"/>
                </a:solidFill>
              </a:rPr>
              <a:t>m</a:t>
            </a:r>
            <a:endParaRPr lang="en-GB" sz="1200" b="1" dirty="0" smtClean="0">
              <a:solidFill>
                <a:srgbClr val="00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4140" y="5082540"/>
            <a:ext cx="851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66FF"/>
                </a:solidFill>
              </a:rPr>
              <a:t>r</a:t>
            </a:r>
            <a:r>
              <a:rPr lang="en-US" sz="1200" b="1" dirty="0" smtClean="0">
                <a:solidFill>
                  <a:srgbClr val="0066FF"/>
                </a:solidFill>
              </a:rPr>
              <a:t>=4.1</a:t>
            </a:r>
            <a:r>
              <a:rPr lang="el-GR" sz="1200" b="1" dirty="0" smtClean="0">
                <a:solidFill>
                  <a:srgbClr val="0066FF"/>
                </a:solidFill>
              </a:rPr>
              <a:t>μ</a:t>
            </a:r>
            <a:r>
              <a:rPr lang="en-US" sz="1200" b="1" dirty="0" smtClean="0">
                <a:solidFill>
                  <a:srgbClr val="0066FF"/>
                </a:solidFill>
              </a:rPr>
              <a:t>m</a:t>
            </a:r>
            <a:endParaRPr lang="en-GB" sz="1200" b="1" dirty="0" smtClean="0">
              <a:solidFill>
                <a:srgbClr val="0066FF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943600" y="1215384"/>
            <a:ext cx="0" cy="385299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63607" y="5068379"/>
            <a:ext cx="80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r</a:t>
            </a:r>
            <a:r>
              <a:rPr lang="en-US" sz="1200" b="1" dirty="0" smtClean="0">
                <a:solidFill>
                  <a:srgbClr val="FF0000"/>
                </a:solidFill>
              </a:rPr>
              <a:t>=1.92</a:t>
            </a:r>
            <a:r>
              <a:rPr lang="el-GR" sz="1200" b="1" dirty="0" smtClean="0">
                <a:solidFill>
                  <a:srgbClr val="FF0000"/>
                </a:solidFill>
              </a:rPr>
              <a:t>μ</a:t>
            </a:r>
            <a:r>
              <a:rPr lang="en-US" sz="1200" b="1" dirty="0" smtClean="0">
                <a:solidFill>
                  <a:srgbClr val="FF0000"/>
                </a:solidFill>
              </a:rPr>
              <a:t>m</a:t>
            </a:r>
            <a:endParaRPr lang="en-GB" sz="1200" b="1" dirty="0" smtClean="0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66175" y="5519784"/>
            <a:ext cx="4242899" cy="987504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 smtClean="0">
                <a:solidFill>
                  <a:schemeClr val="bg1"/>
                </a:solidFill>
              </a:rPr>
              <a:t>mis-identification of “coarse” mode(s)</a:t>
            </a:r>
            <a:endParaRPr lang="en-US" sz="1400" b="1" dirty="0">
              <a:solidFill>
                <a:schemeClr val="bg1"/>
              </a:solidFill>
            </a:endParaRP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>
                <a:solidFill>
                  <a:schemeClr val="bg1"/>
                </a:solidFill>
              </a:rPr>
              <a:t>c</a:t>
            </a:r>
            <a:r>
              <a:rPr lang="en-US" sz="1400" b="1" dirty="0" smtClean="0">
                <a:solidFill>
                  <a:schemeClr val="bg1"/>
                </a:solidFill>
              </a:rPr>
              <a:t>reation of a “ghost</a:t>
            </a:r>
            <a:r>
              <a:rPr lang="en-US" sz="1400" b="1" dirty="0">
                <a:solidFill>
                  <a:schemeClr val="bg1"/>
                </a:solidFill>
              </a:rPr>
              <a:t>” </a:t>
            </a:r>
            <a:r>
              <a:rPr lang="en-US" sz="1400" b="1" dirty="0" smtClean="0">
                <a:solidFill>
                  <a:schemeClr val="bg1"/>
                </a:solidFill>
              </a:rPr>
              <a:t>(non-physical) coarse mode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sz="1400" b="1" dirty="0" smtClean="0">
                <a:solidFill>
                  <a:schemeClr val="tx1"/>
                </a:solidFill>
              </a:rPr>
              <a:t>drop in goodness of fit: </a:t>
            </a:r>
            <a:r>
              <a:rPr lang="en-US" sz="1400" i="1" dirty="0" smtClean="0">
                <a:solidFill>
                  <a:schemeClr val="tx1"/>
                </a:solidFill>
              </a:rPr>
              <a:t>R</a:t>
            </a:r>
            <a:r>
              <a:rPr lang="en-US" sz="1400" i="1" baseline="30000" dirty="0" smtClean="0">
                <a:solidFill>
                  <a:schemeClr val="tx1"/>
                </a:solidFill>
              </a:rPr>
              <a:t>2</a:t>
            </a:r>
            <a:r>
              <a:rPr lang="en-US" sz="1400" dirty="0" smtClean="0">
                <a:solidFill>
                  <a:schemeClr val="tx1"/>
                </a:solidFill>
              </a:rPr>
              <a:t>=0.934</a:t>
            </a:r>
            <a:r>
              <a:rPr lang="en-US" sz="1400" b="1" dirty="0" smtClean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400" i="1" dirty="0" smtClean="0">
                <a:solidFill>
                  <a:schemeClr val="tx1"/>
                </a:solidFill>
                <a:sym typeface="Wingdings" pitchFamily="2" charset="2"/>
              </a:rPr>
              <a:t>R</a:t>
            </a:r>
            <a:r>
              <a:rPr lang="en-US" sz="1400" i="1" baseline="30000" dirty="0" smtClean="0">
                <a:solidFill>
                  <a:schemeClr val="tx1"/>
                </a:solidFill>
                <a:sym typeface="Wingdings" pitchFamily="2" charset="2"/>
              </a:rPr>
              <a:t>2</a:t>
            </a:r>
            <a:r>
              <a:rPr lang="en-US" sz="1400" dirty="0" smtClean="0">
                <a:solidFill>
                  <a:schemeClr val="tx1"/>
                </a:solidFill>
                <a:sym typeface="Wingdings" pitchFamily="2" charset="2"/>
              </a:rPr>
              <a:t>=0.885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010400" y="1235591"/>
            <a:ext cx="1494924" cy="2894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b="1" dirty="0" smtClean="0"/>
              <a:t>Lanai </a:t>
            </a:r>
            <a:r>
              <a:rPr lang="en-US" sz="1100" dirty="0" smtClean="0"/>
              <a:t>(21</a:t>
            </a:r>
            <a:r>
              <a:rPr lang="en-US" sz="1100" baseline="30000" dirty="0" smtClean="0"/>
              <a:t>st</a:t>
            </a:r>
            <a:r>
              <a:rPr lang="en-US" sz="1100" dirty="0" smtClean="0"/>
              <a:t> Jan 2002)</a:t>
            </a:r>
            <a:endParaRPr lang="en-US" sz="1100" b="1" dirty="0" smtClean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15572" y="2438400"/>
            <a:ext cx="0" cy="2633795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695700" y="1828800"/>
            <a:ext cx="533400" cy="3048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0112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4800" y="176128"/>
            <a:ext cx="6973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1b) IDEA: an initial taxonomy of atypical distributions</a:t>
            </a:r>
            <a:endParaRPr lang="en-US" sz="24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2" name="Rectangle 11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36944" y="921722"/>
            <a:ext cx="2880588" cy="2339336"/>
            <a:chOff x="6182964" y="1122248"/>
            <a:chExt cx="2880588" cy="233933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2964" y="1638546"/>
              <a:ext cx="2880588" cy="1823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ounded Rectangle 13"/>
            <p:cNvSpPr/>
            <p:nvPr/>
          </p:nvSpPr>
          <p:spPr>
            <a:xfrm>
              <a:off x="6522899" y="1122248"/>
              <a:ext cx="2514600" cy="4880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Lanai </a:t>
              </a:r>
              <a:r>
                <a:rPr lang="en-US" sz="1400" dirty="0" smtClean="0"/>
                <a:t>(21</a:t>
              </a:r>
              <a:r>
                <a:rPr lang="en-US" sz="1400" baseline="30000" dirty="0" smtClean="0"/>
                <a:t>st</a:t>
              </a:r>
              <a:r>
                <a:rPr lang="en-US" sz="1400" dirty="0" smtClean="0"/>
                <a:t> Jan 2002)</a:t>
              </a:r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>
                  <a:solidFill>
                    <a:srgbClr val="FF0000"/>
                  </a:solidFill>
                </a:rPr>
                <a:t>Double-coarse peak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131303" y="921722"/>
            <a:ext cx="2993705" cy="2323802"/>
            <a:chOff x="3218810" y="1128256"/>
            <a:chExt cx="2993705" cy="2323802"/>
          </a:xfrm>
        </p:grpSpPr>
        <p:sp>
          <p:nvSpPr>
            <p:cNvPr id="11" name="Rounded Rectangle 10"/>
            <p:cNvSpPr/>
            <p:nvPr/>
          </p:nvSpPr>
          <p:spPr>
            <a:xfrm>
              <a:off x="3577595" y="1128256"/>
              <a:ext cx="2406427" cy="4880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Fresno </a:t>
              </a:r>
              <a:r>
                <a:rPr lang="en-US" sz="1400" dirty="0" smtClean="0"/>
                <a:t>(10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Feb 2006)</a:t>
              </a:r>
              <a:endParaRPr lang="en-US" sz="1400" b="1" dirty="0" smtClean="0"/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>
                  <a:solidFill>
                    <a:srgbClr val="FF0000"/>
                  </a:solidFill>
                </a:rPr>
                <a:t>Double-fine peak</a:t>
              </a:r>
            </a:p>
          </p:txBody>
        </p:sp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810" y="1707497"/>
              <a:ext cx="2993705" cy="1744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24384" y="921722"/>
            <a:ext cx="3058463" cy="2339336"/>
            <a:chOff x="32261" y="1122248"/>
            <a:chExt cx="3058463" cy="2339336"/>
          </a:xfrm>
        </p:grpSpPr>
        <p:sp>
          <p:nvSpPr>
            <p:cNvPr id="10" name="Rounded Rectangle 9"/>
            <p:cNvSpPr/>
            <p:nvPr/>
          </p:nvSpPr>
          <p:spPr>
            <a:xfrm>
              <a:off x="85389" y="1122248"/>
              <a:ext cx="2822121" cy="4880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Washington-GSFC </a:t>
              </a:r>
              <a:r>
                <a:rPr lang="en-US" sz="1400" dirty="0" smtClean="0"/>
                <a:t>(23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Jun 1993)</a:t>
              </a:r>
              <a:endParaRPr lang="en-US" sz="1400" dirty="0"/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Triple peak </a:t>
              </a:r>
              <a:r>
                <a:rPr lang="en-US" sz="1400" dirty="0" smtClean="0"/>
                <a:t>(Pinatubo ash effect)</a:t>
              </a:r>
            </a:p>
          </p:txBody>
        </p:sp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1" y="1638546"/>
              <a:ext cx="3058463" cy="1823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6248537" y="3355474"/>
            <a:ext cx="2687139" cy="2311044"/>
            <a:chOff x="6340835" y="3461584"/>
            <a:chExt cx="2687139" cy="2311044"/>
          </a:xfrm>
        </p:grpSpPr>
        <p:sp>
          <p:nvSpPr>
            <p:cNvPr id="16" name="Rounded Rectangle 15"/>
            <p:cNvSpPr/>
            <p:nvPr/>
          </p:nvSpPr>
          <p:spPr>
            <a:xfrm>
              <a:off x="6633245" y="3461584"/>
              <a:ext cx="2366154" cy="48523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80"/>
                </a:lnSpc>
                <a:spcBef>
                  <a:spcPts val="600"/>
                </a:spcBef>
              </a:pPr>
              <a:r>
                <a:rPr lang="en-US" sz="1400" b="1" dirty="0" smtClean="0"/>
                <a:t>Solar Village </a:t>
              </a:r>
              <a:r>
                <a:rPr lang="en-US" sz="1400" dirty="0" smtClean="0"/>
                <a:t>(29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Mar 2011)</a:t>
              </a:r>
              <a:endParaRPr lang="en-US" sz="1400" dirty="0"/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>
                  <a:solidFill>
                    <a:srgbClr val="FF0000"/>
                  </a:solidFill>
                </a:rPr>
                <a:t>Quenched fine mode</a:t>
              </a:r>
            </a:p>
          </p:txBody>
        </p:sp>
        <p:pic>
          <p:nvPicPr>
            <p:cNvPr id="1638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835" y="3978165"/>
              <a:ext cx="2687139" cy="179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92563" y="3342774"/>
            <a:ext cx="2922104" cy="2311044"/>
            <a:chOff x="3290411" y="3461584"/>
            <a:chExt cx="2922104" cy="2311044"/>
          </a:xfrm>
        </p:grpSpPr>
        <p:sp>
          <p:nvSpPr>
            <p:cNvPr id="18" name="Rounded Rectangle 17"/>
            <p:cNvSpPr/>
            <p:nvPr/>
          </p:nvSpPr>
          <p:spPr>
            <a:xfrm>
              <a:off x="3523509" y="3461584"/>
              <a:ext cx="2514600" cy="4880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Beijing </a:t>
              </a:r>
              <a:r>
                <a:rPr lang="en-US" sz="1400" dirty="0" smtClean="0"/>
                <a:t>(18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Feb 2011)</a:t>
              </a:r>
              <a:endParaRPr lang="en-US" sz="1400" b="1" dirty="0" smtClean="0"/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>
                  <a:solidFill>
                    <a:srgbClr val="FF0000"/>
                  </a:solidFill>
                </a:rPr>
                <a:t>Skewed fine &amp; coarse peaks</a:t>
              </a:r>
            </a:p>
          </p:txBody>
        </p:sp>
        <p:pic>
          <p:nvPicPr>
            <p:cNvPr id="16389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0411" y="3978165"/>
              <a:ext cx="2922104" cy="179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3189858" y="3355474"/>
            <a:ext cx="2941445" cy="2298344"/>
            <a:chOff x="3197735" y="3556000"/>
            <a:chExt cx="2941445" cy="2298344"/>
          </a:xfrm>
        </p:grpSpPr>
        <p:sp>
          <p:nvSpPr>
            <p:cNvPr id="15" name="Rounded Rectangle 14"/>
            <p:cNvSpPr/>
            <p:nvPr/>
          </p:nvSpPr>
          <p:spPr>
            <a:xfrm>
              <a:off x="3439036" y="3556000"/>
              <a:ext cx="2547620" cy="48800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/>
                <a:t>Beijing </a:t>
              </a:r>
              <a:r>
                <a:rPr lang="en-US" sz="1400" dirty="0" smtClean="0"/>
                <a:t>(23</a:t>
              </a:r>
              <a:r>
                <a:rPr lang="en-US" sz="1400" baseline="30000" dirty="0" smtClean="0"/>
                <a:t>th</a:t>
              </a:r>
              <a:r>
                <a:rPr lang="en-US" sz="1400" dirty="0" smtClean="0"/>
                <a:t> Feb 2011)</a:t>
              </a:r>
              <a:endParaRPr lang="en-US" sz="1400" dirty="0"/>
            </a:p>
            <a:p>
              <a:pPr>
                <a:lnSpc>
                  <a:spcPts val="1000"/>
                </a:lnSpc>
                <a:spcBef>
                  <a:spcPts val="600"/>
                </a:spcBef>
              </a:pPr>
              <a:r>
                <a:rPr lang="en-US" sz="1400" b="1" dirty="0" smtClean="0">
                  <a:solidFill>
                    <a:srgbClr val="FF0000"/>
                  </a:solidFill>
                </a:rPr>
                <a:t>Elevated mid-point</a:t>
              </a:r>
            </a:p>
          </p:txBody>
        </p:sp>
        <p:pic>
          <p:nvPicPr>
            <p:cNvPr id="16390" name="Picture 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735" y="4059881"/>
              <a:ext cx="2941445" cy="179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Rounded Rectangle 24"/>
          <p:cNvSpPr/>
          <p:nvPr/>
        </p:nvSpPr>
        <p:spPr>
          <a:xfrm>
            <a:off x="1066800" y="5794653"/>
            <a:ext cx="7946235" cy="408623"/>
          </a:xfrm>
          <a:prstGeom prst="roundRect">
            <a:avLst/>
          </a:prstGeom>
          <a:solidFill>
            <a:srgbClr val="0066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smtClean="0">
                <a:solidFill>
                  <a:schemeClr val="bg1"/>
                </a:solidFill>
              </a:rPr>
              <a:t>Q. Anyone interested in collaborating to extend our </a:t>
            </a:r>
            <a:r>
              <a:rPr lang="en-US" i="1" dirty="0" smtClean="0">
                <a:solidFill>
                  <a:schemeClr val="bg1"/>
                </a:solidFill>
              </a:rPr>
              <a:t>database</a:t>
            </a:r>
            <a:r>
              <a:rPr lang="en-US" b="1" dirty="0" smtClean="0">
                <a:solidFill>
                  <a:schemeClr val="bg1"/>
                </a:solidFill>
              </a:rPr>
              <a:t> of atypical events 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7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4800" y="176128"/>
            <a:ext cx="672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1c) IDEA: can we use </a:t>
            </a:r>
            <a:r>
              <a:rPr lang="en-US" sz="2400" i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</a:t>
            </a:r>
            <a:r>
              <a:rPr lang="en-US" sz="2400" i="1" baseline="300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to detect atypical events?</a:t>
            </a:r>
            <a:endParaRPr lang="en-US" sz="24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12" name="Rectangle 11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39375"/>
              </p:ext>
            </p:extLst>
          </p:nvPr>
        </p:nvGraphicFramePr>
        <p:xfrm>
          <a:off x="251301" y="1211564"/>
          <a:ext cx="6254750" cy="290988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77088"/>
                <a:gridCol w="1038299"/>
                <a:gridCol w="2800410"/>
                <a:gridCol w="638953"/>
              </a:tblGrid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AERONET Site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Date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Observation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i="1" u="none" strike="noStrike" dirty="0">
                          <a:effectLst/>
                        </a:rPr>
                        <a:t>R</a:t>
                      </a:r>
                      <a:r>
                        <a:rPr lang="en-GB" sz="1800" i="1" u="none" strike="noStrike" baseline="30000" dirty="0">
                          <a:effectLst/>
                        </a:rPr>
                        <a:t>2</a:t>
                      </a:r>
                      <a:endParaRPr lang="en-GB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GSFC-Washington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23-Jun-93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Triple Peak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0.309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6600">
                        <a:alpha val="3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Lanai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20-Jan-02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Double Coarse Peak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0.833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Fresno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10-Feb-06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Double Fine Peak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0.892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Beijing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18-Feb-11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Skewed Fine &amp; Coarse Peaks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0.894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3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Beijing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23-Feb-11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Elevated Mid-Point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0.924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rgbClr val="FFFF00">
                        <a:alpha val="1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Solar Village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u="none" strike="noStrike" dirty="0">
                          <a:effectLst/>
                        </a:rPr>
                        <a:t>29-Mar-11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Quenched Fine Peak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0.962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10196"/>
                      </a:srgbClr>
                    </a:solidFill>
                  </a:tcPr>
                </a:tc>
              </a:tr>
              <a:tr h="3637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Frenso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08-Feb-06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Bi-modal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0.997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671484" y="1586238"/>
            <a:ext cx="2499642" cy="2506038"/>
            <a:chOff x="6682617" y="1511300"/>
            <a:chExt cx="2499642" cy="2506038"/>
          </a:xfrm>
        </p:grpSpPr>
        <p:sp>
          <p:nvSpPr>
            <p:cNvPr id="3" name="Right Brace 2"/>
            <p:cNvSpPr/>
            <p:nvPr/>
          </p:nvSpPr>
          <p:spPr>
            <a:xfrm>
              <a:off x="6682617" y="1543566"/>
              <a:ext cx="152400" cy="304800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6682617" y="1975366"/>
              <a:ext cx="152400" cy="939800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6682617" y="3067566"/>
              <a:ext cx="152400" cy="533400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90462" y="3648006"/>
              <a:ext cx="1312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/>
                <a:t>Typical case</a:t>
              </a:r>
              <a:endParaRPr lang="en-GB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56934" y="1511300"/>
              <a:ext cx="1771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F0066"/>
                  </a:solidFill>
                </a:rPr>
                <a:t>Strongly atypical</a:t>
              </a:r>
              <a:endParaRPr lang="en-GB" b="1" dirty="0">
                <a:solidFill>
                  <a:srgbClr val="FF0066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56934" y="2260600"/>
              <a:ext cx="2125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F9900"/>
                  </a:solidFill>
                </a:rPr>
                <a:t>Moderately atypical</a:t>
              </a:r>
              <a:endParaRPr lang="en-GB" b="1" dirty="0">
                <a:solidFill>
                  <a:srgbClr val="FF99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56934" y="3149600"/>
              <a:ext cx="1689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F66CC"/>
                  </a:solidFill>
                </a:rPr>
                <a:t>Weakly atypical</a:t>
              </a:r>
              <a:endParaRPr lang="en-GB" b="1" dirty="0">
                <a:solidFill>
                  <a:srgbClr val="FF66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085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8400" y="2984500"/>
            <a:ext cx="4410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2. </a:t>
            </a:r>
            <a:r>
              <a:rPr lang="en-US" sz="2800" b="1" dirty="0" smtClean="0"/>
              <a:t>Two new fitting methods</a:t>
            </a:r>
            <a:endParaRPr lang="en-US" sz="28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827" y="6509742"/>
            <a:ext cx="9144000" cy="355877"/>
            <a:chOff x="1827" y="6509742"/>
            <a:chExt cx="9144000" cy="355877"/>
          </a:xfrm>
        </p:grpSpPr>
        <p:sp>
          <p:nvSpPr>
            <p:cNvPr id="9" name="Rectangle 8"/>
            <p:cNvSpPr/>
            <p:nvPr/>
          </p:nvSpPr>
          <p:spPr>
            <a:xfrm>
              <a:off x="1827" y="6781801"/>
              <a:ext cx="9144000" cy="83818"/>
            </a:xfrm>
            <a:prstGeom prst="rect">
              <a:avLst/>
            </a:prstGeom>
            <a:gradFill flip="none" rotWithShape="1">
              <a:gsLst>
                <a:gs pos="0">
                  <a:srgbClr val="2A67E2"/>
                </a:gs>
                <a:gs pos="100000">
                  <a:schemeClr val="accent1">
                    <a:tint val="44500"/>
                    <a:satMod val="160000"/>
                  </a:schemeClr>
                </a:gs>
                <a:gs pos="100000">
                  <a:srgbClr val="66CCFF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64" y="6509742"/>
              <a:ext cx="44285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2A67E2"/>
                  </a:solidFill>
                </a:rPr>
                <a:t>Michael Taylor, COMECAP 29</a:t>
              </a:r>
              <a:r>
                <a:rPr lang="en-US" sz="1200" b="1" i="1" baseline="30000" dirty="0" smtClean="0">
                  <a:solidFill>
                    <a:srgbClr val="2A67E2"/>
                  </a:solidFill>
                </a:rPr>
                <a:t>th</a:t>
              </a:r>
              <a:r>
                <a:rPr lang="en-US" sz="1200" b="1" i="1" dirty="0" smtClean="0">
                  <a:solidFill>
                    <a:srgbClr val="2A67E2"/>
                  </a:solidFill>
                </a:rPr>
                <a:t> May, 2014: Remote Sensing Session</a:t>
              </a:r>
              <a:endParaRPr lang="el-GR" sz="1200" b="1" i="1" dirty="0">
                <a:solidFill>
                  <a:srgbClr val="2A67E2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14641" y="3659038"/>
            <a:ext cx="5058276" cy="338554"/>
          </a:xfrm>
          <a:prstGeom prst="rect">
            <a:avLst/>
          </a:prstGeom>
          <a:noFill/>
          <a:ln>
            <a:solidFill>
              <a:srgbClr val="2A67E2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 i="1" dirty="0" smtClean="0"/>
              <a:t>Taylor, </a:t>
            </a:r>
            <a:r>
              <a:rPr lang="en-US" sz="1600" b="1" i="1" dirty="0" err="1" smtClean="0"/>
              <a:t>Kazadzis</a:t>
            </a:r>
            <a:r>
              <a:rPr lang="en-US" sz="1600" b="1" i="1" dirty="0" smtClean="0"/>
              <a:t>, </a:t>
            </a:r>
            <a:r>
              <a:rPr lang="en-US" sz="1600" b="1" i="1" dirty="0" err="1" smtClean="0"/>
              <a:t>Gerasopoulous</a:t>
            </a:r>
            <a:r>
              <a:rPr lang="en-US" sz="1600" b="1" i="1" dirty="0" smtClean="0"/>
              <a:t> (2014)</a:t>
            </a:r>
            <a:r>
              <a:rPr lang="en-US" sz="1600" i="1" dirty="0" smtClean="0"/>
              <a:t>: </a:t>
            </a:r>
            <a:r>
              <a:rPr lang="en-US" sz="1600" dirty="0" smtClean="0"/>
              <a:t>AMT  </a:t>
            </a:r>
            <a:r>
              <a:rPr lang="el-GR" sz="1600" dirty="0" smtClean="0"/>
              <a:t>7</a:t>
            </a:r>
            <a:r>
              <a:rPr lang="el-GR" sz="1600" dirty="0"/>
              <a:t>, </a:t>
            </a:r>
            <a:r>
              <a:rPr lang="el-GR" sz="1600" dirty="0" smtClean="0"/>
              <a:t>839-858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3597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7699</TotalTime>
  <Words>8657</Words>
  <Application>Microsoft Office PowerPoint</Application>
  <PresentationFormat>On-screen Show (4:3)</PresentationFormat>
  <Paragraphs>762</Paragraphs>
  <Slides>33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vassilis</dc:creator>
  <cp:lastModifiedBy>Mike Taylor</cp:lastModifiedBy>
  <cp:revision>1956</cp:revision>
  <dcterms:created xsi:type="dcterms:W3CDTF">2013-09-30T08:44:55Z</dcterms:created>
  <dcterms:modified xsi:type="dcterms:W3CDTF">2014-05-31T22:49:03Z</dcterms:modified>
</cp:coreProperties>
</file>